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6" r:id="rId5"/>
  </p:sldMasterIdLst>
  <p:notesMasterIdLst>
    <p:notesMasterId r:id="rId64"/>
  </p:notesMasterIdLst>
  <p:handoutMasterIdLst>
    <p:handoutMasterId r:id="rId65"/>
  </p:handoutMasterIdLst>
  <p:sldIdLst>
    <p:sldId id="397" r:id="rId6"/>
    <p:sldId id="396" r:id="rId7"/>
    <p:sldId id="420" r:id="rId8"/>
    <p:sldId id="410" r:id="rId9"/>
    <p:sldId id="411" r:id="rId10"/>
    <p:sldId id="474" r:id="rId11"/>
    <p:sldId id="490" r:id="rId12"/>
    <p:sldId id="262" r:id="rId13"/>
    <p:sldId id="398" r:id="rId14"/>
    <p:sldId id="399" r:id="rId15"/>
    <p:sldId id="400" r:id="rId16"/>
    <p:sldId id="487" r:id="rId17"/>
    <p:sldId id="485" r:id="rId18"/>
    <p:sldId id="430" r:id="rId19"/>
    <p:sldId id="450" r:id="rId20"/>
    <p:sldId id="427" r:id="rId21"/>
    <p:sldId id="429" r:id="rId22"/>
    <p:sldId id="428" r:id="rId23"/>
    <p:sldId id="431" r:id="rId24"/>
    <p:sldId id="433" r:id="rId25"/>
    <p:sldId id="451" r:id="rId26"/>
    <p:sldId id="436" r:id="rId27"/>
    <p:sldId id="435" r:id="rId28"/>
    <p:sldId id="447" r:id="rId29"/>
    <p:sldId id="448" r:id="rId30"/>
    <p:sldId id="449" r:id="rId31"/>
    <p:sldId id="484" r:id="rId32"/>
    <p:sldId id="483" r:id="rId33"/>
    <p:sldId id="288" r:id="rId34"/>
    <p:sldId id="488" r:id="rId35"/>
    <p:sldId id="439" r:id="rId36"/>
    <p:sldId id="438" r:id="rId37"/>
    <p:sldId id="461" r:id="rId38"/>
    <p:sldId id="486" r:id="rId39"/>
    <p:sldId id="460" r:id="rId40"/>
    <p:sldId id="423" r:id="rId41"/>
    <p:sldId id="454" r:id="rId42"/>
    <p:sldId id="453" r:id="rId43"/>
    <p:sldId id="455" r:id="rId44"/>
    <p:sldId id="404" r:id="rId45"/>
    <p:sldId id="462" r:id="rId46"/>
    <p:sldId id="405" r:id="rId47"/>
    <p:sldId id="421" r:id="rId48"/>
    <p:sldId id="406" r:id="rId49"/>
    <p:sldId id="424" r:id="rId50"/>
    <p:sldId id="422" r:id="rId51"/>
    <p:sldId id="407" r:id="rId52"/>
    <p:sldId id="402" r:id="rId53"/>
    <p:sldId id="489" r:id="rId54"/>
    <p:sldId id="458" r:id="rId55"/>
    <p:sldId id="408" r:id="rId56"/>
    <p:sldId id="416" r:id="rId57"/>
    <p:sldId id="456" r:id="rId58"/>
    <p:sldId id="457" r:id="rId59"/>
    <p:sldId id="418" r:id="rId60"/>
    <p:sldId id="459" r:id="rId61"/>
    <p:sldId id="491" r:id="rId62"/>
    <p:sldId id="303" r:id="rId63"/>
  </p:sldIdLst>
  <p:sldSz cx="9144000" cy="6858000" type="screen4x3"/>
  <p:notesSz cx="6858000"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397"/>
            <p14:sldId id="396"/>
            <p14:sldId id="420"/>
            <p14:sldId id="410"/>
            <p14:sldId id="411"/>
            <p14:sldId id="474"/>
            <p14:sldId id="490"/>
            <p14:sldId id="262"/>
            <p14:sldId id="398"/>
            <p14:sldId id="399"/>
            <p14:sldId id="400"/>
            <p14:sldId id="487"/>
            <p14:sldId id="485"/>
            <p14:sldId id="430"/>
            <p14:sldId id="450"/>
            <p14:sldId id="427"/>
            <p14:sldId id="429"/>
            <p14:sldId id="428"/>
            <p14:sldId id="431"/>
            <p14:sldId id="433"/>
            <p14:sldId id="451"/>
            <p14:sldId id="436"/>
            <p14:sldId id="435"/>
            <p14:sldId id="447"/>
            <p14:sldId id="448"/>
            <p14:sldId id="449"/>
            <p14:sldId id="484"/>
            <p14:sldId id="483"/>
            <p14:sldId id="288"/>
            <p14:sldId id="488"/>
            <p14:sldId id="439"/>
            <p14:sldId id="438"/>
            <p14:sldId id="461"/>
            <p14:sldId id="486"/>
            <p14:sldId id="460"/>
            <p14:sldId id="423"/>
            <p14:sldId id="454"/>
            <p14:sldId id="453"/>
            <p14:sldId id="455"/>
            <p14:sldId id="404"/>
            <p14:sldId id="462"/>
            <p14:sldId id="405"/>
            <p14:sldId id="421"/>
            <p14:sldId id="406"/>
            <p14:sldId id="424"/>
            <p14:sldId id="422"/>
            <p14:sldId id="407"/>
            <p14:sldId id="402"/>
            <p14:sldId id="489"/>
            <p14:sldId id="458"/>
            <p14:sldId id="408"/>
            <p14:sldId id="416"/>
            <p14:sldId id="456"/>
            <p14:sldId id="457"/>
            <p14:sldId id="418"/>
            <p14:sldId id="459"/>
            <p14:sldId id="491"/>
            <p14:sldId id="303"/>
          </p14:sldIdLst>
        </p14:section>
        <p14:section name="Strays" id="{2151D6A0-284E-C947-9280-E7D7E2620A7D}">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60884" autoAdjust="0"/>
  </p:normalViewPr>
  <p:slideViewPr>
    <p:cSldViewPr snapToGrid="0" snapToObjects="1">
      <p:cViewPr varScale="1">
        <p:scale>
          <a:sx n="70" d="100"/>
          <a:sy n="70" d="100"/>
        </p:scale>
        <p:origin x="3408" y="192"/>
      </p:cViewPr>
      <p:guideLst>
        <p:guide orient="horz" pos="2160"/>
        <p:guide pos="2880"/>
      </p:guideLst>
    </p:cSldViewPr>
  </p:slideViewPr>
  <p:notesTextViewPr>
    <p:cViewPr>
      <p:scale>
        <a:sx n="100" d="100"/>
        <a:sy n="100" d="100"/>
      </p:scale>
      <p:origin x="0" y="-696"/>
    </p:cViewPr>
  </p:notesTextViewPr>
  <p:sorterViewPr>
    <p:cViewPr>
      <p:scale>
        <a:sx n="120" d="100"/>
        <a:sy n="120" d="100"/>
      </p:scale>
      <p:origin x="0" y="-155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93633"/>
          </a:xfrm>
          <a:prstGeom prst="rect">
            <a:avLst/>
          </a:prstGeom>
        </p:spPr>
        <p:txBody>
          <a:bodyPr vert="horz" lIns="91440" tIns="45720" rIns="91440" bIns="45720" rtlCol="0"/>
          <a:lstStyle>
            <a:lvl1pPr algn="r">
              <a:defRPr sz="1200"/>
            </a:lvl1pPr>
          </a:lstStyle>
          <a:p>
            <a:fld id="{BB7E2E82-72CD-0544-803E-ECCCB1A6640C}" type="datetimeFigureOut">
              <a:rPr lang="en-US" smtClean="0"/>
              <a:t>4/16/2024</a:t>
            </a:fld>
            <a:endParaRPr lang="en-US"/>
          </a:p>
        </p:txBody>
      </p:sp>
      <p:sp>
        <p:nvSpPr>
          <p:cNvPr id="4" name="Footer Placeholder 3"/>
          <p:cNvSpPr>
            <a:spLocks noGrp="1"/>
          </p:cNvSpPr>
          <p:nvPr>
            <p:ph type="ftr" sz="quarter" idx="2"/>
          </p:nvPr>
        </p:nvSpPr>
        <p:spPr>
          <a:xfrm>
            <a:off x="0" y="9377316"/>
            <a:ext cx="2971800"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9377316"/>
            <a:ext cx="2971800" cy="493633"/>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93633"/>
          </a:xfrm>
          <a:prstGeom prst="rect">
            <a:avLst/>
          </a:prstGeom>
        </p:spPr>
        <p:txBody>
          <a:bodyPr vert="horz" lIns="91440" tIns="45720" rIns="91440" bIns="45720" rtlCol="0"/>
          <a:lstStyle>
            <a:lvl1pPr algn="r">
              <a:defRPr sz="1200"/>
            </a:lvl1pPr>
          </a:lstStyle>
          <a:p>
            <a:fld id="{CCBE4FC7-C1BC-BD40-85E8-F7D387FACD0C}" type="datetimeFigureOut">
              <a:rPr lang="en-US" smtClean="0"/>
              <a:t>4/16/2024</a:t>
            </a:fld>
            <a:endParaRPr lang="en-US"/>
          </a:p>
        </p:txBody>
      </p:sp>
      <p:sp>
        <p:nvSpPr>
          <p:cNvPr id="4" name="Slide Image Placeholder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689515"/>
            <a:ext cx="5486400" cy="444269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6"/>
            <a:ext cx="2971800"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9377316"/>
            <a:ext cx="2971800" cy="493633"/>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en.wikipedia.org/wiki/Paul_C%C3%A9zanne"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s://en.wikipedia.org/wiki/Mus%C3%A9e_d'Orsay" TargetMode="External"/><Relationship Id="rId4" Type="http://schemas.openxmlformats.org/officeDocument/2006/relationships/hyperlink" Target="https://en.wikipedia.org/wiki/The_Card_Players"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Fr%C3%A9d%C3%A9ric_Bazill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Minneapolis_Institute_of_Ar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History of this course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Autumn 2018. Course initiated by Clare van Hamel, Foundation School Director, Severn Deanery to provide a Deanery based ‘Training the Trainers’ (How to Teach’) course in line with the Foundation Programme curriculum. We are grateful for a grant from Health Education England.</a:t>
            </a:r>
            <a:endParaRPr lang="en-GB" sz="1200" b="1" kern="1200" dirty="0">
              <a:solidFill>
                <a:schemeClr val="tx1"/>
              </a:solidFill>
              <a:effectLst/>
              <a:latin typeface="+mn-lt"/>
              <a:ea typeface="+mn-ea"/>
              <a:cs typeface="+mn-cs"/>
            </a:endParaRPr>
          </a:p>
          <a:p>
            <a:endParaRPr lang="en-US" b="0" dirty="0"/>
          </a:p>
          <a:p>
            <a:endParaRPr lang="en-US" b="0" dirty="0"/>
          </a:p>
          <a:p>
            <a:r>
              <a:rPr lang="en-US" b="0" dirty="0"/>
              <a:t>Subsequent history is now on the accompanying document TTT for F2 2020-07-07.docx</a:t>
            </a:r>
          </a:p>
          <a:p>
            <a:endParaRPr lang="en-US"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a:t>
            </a:fld>
            <a:endParaRPr lang="en-US" dirty="0"/>
          </a:p>
        </p:txBody>
      </p:sp>
    </p:spTree>
    <p:extLst>
      <p:ext uri="{BB962C8B-B14F-4D97-AF65-F5344CB8AC3E}">
        <p14:creationId xmlns:p14="http://schemas.microsoft.com/office/powerpoint/2010/main" val="334659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a:t>This teaching day can be used as an example: It comprises: </a:t>
            </a:r>
          </a:p>
          <a:p>
            <a:pPr marL="171450" indent="-171450">
              <a:buFont typeface="Arial" panose="020B0604020202020204" pitchFamily="34" charset="0"/>
              <a:buChar char="•"/>
            </a:pPr>
            <a:r>
              <a:rPr lang="en-US" b="1"/>
              <a:t>Environment</a:t>
            </a:r>
          </a:p>
          <a:p>
            <a:r>
              <a:rPr lang="en-US"/>
              <a:t>	Detailed instructions for pre-course preparation and setting up the room are included in the Notes section of the introductory slide</a:t>
            </a:r>
          </a:p>
          <a:p>
            <a:pPr marL="171450" indent="-171450">
              <a:buFont typeface="Arial" panose="020B0604020202020204" pitchFamily="34" charset="0"/>
              <a:buChar char="•"/>
            </a:pPr>
            <a:r>
              <a:rPr lang="en-US" b="1"/>
              <a:t>Set</a:t>
            </a:r>
            <a:r>
              <a:rPr lang="en-US"/>
              <a:t> - Aims and Objectives</a:t>
            </a:r>
          </a:p>
          <a:p>
            <a:r>
              <a:rPr lang="en-US"/>
              <a:t>	We have 1 slide for a broad aim and 2 slides for detailed objectives (aka Learning Outcomes)</a:t>
            </a:r>
          </a:p>
          <a:p>
            <a:pPr marL="171450" indent="-171450">
              <a:buFont typeface="Arial" panose="020B0604020202020204" pitchFamily="34" charset="0"/>
              <a:buChar char="•"/>
            </a:pPr>
            <a:r>
              <a:rPr lang="en-US" b="1"/>
              <a:t>Dialogue</a:t>
            </a:r>
          </a:p>
          <a:p>
            <a:r>
              <a:rPr lang="en-US"/>
              <a:t>	The day is structured around the PowerPoint set, but the Notes sections of the slides also structure the activities during the day.</a:t>
            </a:r>
          </a:p>
          <a:p>
            <a:pPr marL="171450" indent="-171450">
              <a:buFont typeface="Arial" panose="020B0604020202020204" pitchFamily="34" charset="0"/>
              <a:buChar char="•"/>
            </a:pPr>
            <a:r>
              <a:rPr lang="en-US" b="1"/>
              <a:t>Closure</a:t>
            </a:r>
          </a:p>
          <a:p>
            <a:r>
              <a:rPr lang="en-US"/>
              <a:t>	We have a specific slide for this – not just ‘Any Questions’. This is commonly the bit people miss.</a:t>
            </a:r>
          </a:p>
          <a:p>
            <a:endParaRPr lang="en-US"/>
          </a:p>
          <a:p>
            <a:r>
              <a:rPr lang="en-US"/>
              <a:t>A previous participant suggested </a:t>
            </a:r>
            <a:r>
              <a:rPr lang="en-US" b="1"/>
              <a:t>E</a:t>
            </a:r>
            <a:r>
              <a:rPr lang="en-US"/>
              <a:t>very </a:t>
            </a:r>
            <a:r>
              <a:rPr lang="en-US" b="1"/>
              <a:t>S</a:t>
            </a:r>
            <a:r>
              <a:rPr lang="en-US"/>
              <a:t>tudent </a:t>
            </a:r>
            <a:r>
              <a:rPr lang="en-US" b="1"/>
              <a:t>D</a:t>
            </a:r>
            <a:r>
              <a:rPr lang="en-US"/>
              <a:t>eserves </a:t>
            </a:r>
            <a:r>
              <a:rPr lang="en-US" b="1"/>
              <a:t>C</a:t>
            </a:r>
            <a:r>
              <a:rPr lang="en-US"/>
              <a:t>offee as an aide-memoire</a:t>
            </a:r>
          </a:p>
          <a:p>
            <a:endParaRPr lang="en-US"/>
          </a:p>
          <a:p>
            <a:pPr marL="171450" indent="-171450">
              <a:buFont typeface="Arial" panose="020B0604020202020204" pitchFamily="34" charset="0"/>
              <a:buChar char="•"/>
            </a:pPr>
            <a:r>
              <a:rPr lang="en-US" b="1"/>
              <a:t>Evaluation</a:t>
            </a:r>
          </a:p>
          <a:p>
            <a:r>
              <a:rPr lang="en-US"/>
              <a:t>	Will be discussed later in the day</a:t>
            </a:r>
          </a:p>
          <a:p>
            <a:endParaRPr lang="en-US"/>
          </a:p>
          <a:p>
            <a:pPr marL="171450" indent="-171450">
              <a:buFont typeface="Arial" panose="020B0604020202020204" pitchFamily="34" charset="0"/>
              <a:buChar char="•"/>
            </a:pPr>
            <a:r>
              <a:rPr lang="en-US" b="1"/>
              <a:t>Teaching</a:t>
            </a:r>
            <a:r>
              <a:rPr lang="en-US"/>
              <a:t> plan</a:t>
            </a:r>
          </a:p>
          <a:p>
            <a:r>
              <a:rPr lang="en-US"/>
              <a:t>	Pulling all this together produces a teaching plan </a:t>
            </a: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10</a:t>
            </a:fld>
            <a:endParaRPr lang="en-US"/>
          </a:p>
        </p:txBody>
      </p:sp>
    </p:spTree>
    <p:extLst>
      <p:ext uri="{BB962C8B-B14F-4D97-AF65-F5344CB8AC3E}">
        <p14:creationId xmlns:p14="http://schemas.microsoft.com/office/powerpoint/2010/main" val="217032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Picture is </a:t>
            </a:r>
            <a:r>
              <a:rPr lang="en-GB" sz="1200" b="0" i="0" u="none" strike="noStrike" kern="1200">
                <a:solidFill>
                  <a:schemeClr val="tx1"/>
                </a:solidFill>
                <a:effectLst/>
                <a:latin typeface="+mn-lt"/>
                <a:ea typeface="+mn-ea"/>
                <a:cs typeface="+mn-cs"/>
              </a:rPr>
              <a:t>Paul Cézanne - Woman with a Coffeepot. Taken from Wikimedia and labelled for re-use.</a:t>
            </a: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11</a:t>
            </a:fld>
            <a:endParaRPr lang="en-US"/>
          </a:p>
        </p:txBody>
      </p:sp>
    </p:spTree>
    <p:extLst>
      <p:ext uri="{BB962C8B-B14F-4D97-AF65-F5344CB8AC3E}">
        <p14:creationId xmlns:p14="http://schemas.microsoft.com/office/powerpoint/2010/main" val="261451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B3131-83C0-9847-95A8-B83A12FBB63A}" type="slidenum">
              <a:rPr lang="en-US" smtClean="0"/>
              <a:t>12</a:t>
            </a:fld>
            <a:endParaRPr lang="en-US"/>
          </a:p>
        </p:txBody>
      </p:sp>
    </p:spTree>
    <p:extLst>
      <p:ext uri="{BB962C8B-B14F-4D97-AF65-F5344CB8AC3E}">
        <p14:creationId xmlns:p14="http://schemas.microsoft.com/office/powerpoint/2010/main" val="126841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Explain</a:t>
            </a:r>
            <a:r>
              <a:rPr lang="en-GB" sz="1200" kern="1200">
                <a:solidFill>
                  <a:schemeClr val="tx1"/>
                </a:solidFill>
                <a:effectLst/>
                <a:latin typeface="+mn-lt"/>
                <a:ea typeface="+mn-ea"/>
                <a:cs typeface="+mn-cs"/>
              </a:rPr>
              <a:t> that the participants will divide into two equal groups: one group will be looking at small group learning whilst the other group will be learning about large group learning. Each group will reflect on their own experiences of their respective teaching type and then presenting their learning to the other group in a 5 minute session.  </a:t>
            </a:r>
          </a:p>
          <a:p>
            <a:endParaRPr lang="en-GB"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Background Information for trainers</a:t>
            </a:r>
            <a:endParaRPr lang="en-GB"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t>Image is </a:t>
            </a:r>
            <a:r>
              <a:rPr lang="en-GB" sz="1200" b="0" i="0" u="none" strike="noStrike" kern="1200">
                <a:solidFill>
                  <a:schemeClr val="tx1"/>
                </a:solidFill>
                <a:effectLst/>
                <a:latin typeface="+mn-lt"/>
                <a:ea typeface="+mn-ea"/>
                <a:cs typeface="+mn-cs"/>
              </a:rPr>
              <a:t>Edouard Manet </a:t>
            </a:r>
            <a:r>
              <a:rPr lang="en-GB" sz="1200" b="0" i="1" u="none" strike="noStrike" kern="1200">
                <a:solidFill>
                  <a:schemeClr val="tx1"/>
                </a:solidFill>
                <a:effectLst/>
                <a:latin typeface="+mn-lt"/>
                <a:ea typeface="+mn-ea"/>
                <a:cs typeface="+mn-cs"/>
              </a:rPr>
              <a:t>Music in the Tuileries </a:t>
            </a:r>
            <a:r>
              <a:rPr lang="en-GB" sz="1200" b="0" i="0" u="none" strike="noStrike" kern="1200">
                <a:solidFill>
                  <a:schemeClr val="tx1"/>
                </a:solidFill>
                <a:effectLst/>
                <a:latin typeface="+mn-lt"/>
                <a:ea typeface="+mn-ea"/>
                <a:cs typeface="+mn-cs"/>
              </a:rPr>
              <a:t>1862 taken from Wikimedia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a:solidFill>
                  <a:schemeClr val="tx1"/>
                </a:solidFill>
                <a:effectLst/>
                <a:latin typeface="+mn-lt"/>
                <a:ea typeface="+mn-ea"/>
                <a:cs typeface="+mn-cs"/>
              </a:rPr>
              <a:t>For large</a:t>
            </a:r>
            <a:r>
              <a:rPr lang="en-GB" sz="1200" b="1" i="0" u="none" strike="noStrike" kern="1200" baseline="0">
                <a:solidFill>
                  <a:schemeClr val="tx1"/>
                </a:solidFill>
                <a:effectLst/>
                <a:latin typeface="+mn-lt"/>
                <a:ea typeface="+mn-ea"/>
                <a:cs typeface="+mn-cs"/>
              </a:rPr>
              <a:t> groups (?&gt;15/16) it may be worth splitting into three groups, with the third group preparing a presentation on either “ward-based teaching”, “skills teaching” or “simulation teaching.” Time will need to be allowed for this</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13</a:t>
            </a:fld>
            <a:endParaRPr lang="en-US"/>
          </a:p>
        </p:txBody>
      </p:sp>
    </p:spTree>
    <p:extLst>
      <p:ext uri="{BB962C8B-B14F-4D97-AF65-F5344CB8AC3E}">
        <p14:creationId xmlns:p14="http://schemas.microsoft.com/office/powerpoint/2010/main" val="1635647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b="1"/>
              <a:t>Collect</a:t>
            </a:r>
            <a:r>
              <a:rPr lang="en-US"/>
              <a:t> a flipchart to collect Strengths, Weaknesses and How to make it effective, do not reject any ideas (brainstorming rules) at this stage.</a:t>
            </a:r>
          </a:p>
          <a:p>
            <a:endParaRPr lang="en-US"/>
          </a:p>
          <a:p>
            <a:r>
              <a:rPr lang="en-US" b="1"/>
              <a:t>Review</a:t>
            </a:r>
            <a:r>
              <a:rPr lang="en-US"/>
              <a:t> the flipcharts in the context of the next several slides (before the Lunch slide) to quickly review and give some structure to the ideas the participants have produced, picking up and discussing any areas of agreement or discrepancy between the participants’ presentations and the ideas on these slides. This should take no more than 15 minutes</a:t>
            </a:r>
          </a:p>
        </p:txBody>
      </p:sp>
      <p:sp>
        <p:nvSpPr>
          <p:cNvPr id="4" name="Slide Number Placeholder 3"/>
          <p:cNvSpPr>
            <a:spLocks noGrp="1"/>
          </p:cNvSpPr>
          <p:nvPr>
            <p:ph type="sldNum" sz="quarter" idx="5"/>
          </p:nvPr>
        </p:nvSpPr>
        <p:spPr/>
        <p:txBody>
          <a:bodyPr/>
          <a:lstStyle/>
          <a:p>
            <a:fld id="{DB0B3131-83C0-9847-95A8-B83A12FBB63A}" type="slidenum">
              <a:rPr lang="en-US" smtClean="0"/>
              <a:t>14</a:t>
            </a:fld>
            <a:endParaRPr lang="en-US"/>
          </a:p>
        </p:txBody>
      </p:sp>
    </p:spTree>
    <p:extLst>
      <p:ext uri="{BB962C8B-B14F-4D97-AF65-F5344CB8AC3E}">
        <p14:creationId xmlns:p14="http://schemas.microsoft.com/office/powerpoint/2010/main" val="1597318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a:t>Show this slide briefly then blank it during the large group presentation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a:p>
          <a:p>
            <a:pPr marL="0" marR="0" lvl="0" indent="0" algn="l" defTabSz="457200" rtl="0" eaLnBrk="1" fontAlgn="auto" latinLnBrk="0" hangingPunct="1">
              <a:lnSpc>
                <a:spcPct val="100000"/>
              </a:lnSpc>
              <a:spcBef>
                <a:spcPts val="0"/>
              </a:spcBef>
              <a:spcAft>
                <a:spcPts val="0"/>
              </a:spcAft>
              <a:buClrTx/>
              <a:buSzTx/>
              <a:buFontTx/>
              <a:buNone/>
              <a:tabLst/>
              <a:defRPr/>
            </a:pPr>
            <a:r>
              <a:rPr lang="en-US" b="1"/>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Image is </a:t>
            </a:r>
            <a:r>
              <a:rPr lang="en-GB" sz="1200" b="0" i="0" u="none" strike="noStrike" kern="1200">
                <a:solidFill>
                  <a:schemeClr val="tx1"/>
                </a:solidFill>
                <a:effectLst/>
                <a:latin typeface="+mn-lt"/>
                <a:ea typeface="+mn-ea"/>
                <a:cs typeface="+mn-cs"/>
              </a:rPr>
              <a:t>Edouard Manet </a:t>
            </a:r>
            <a:r>
              <a:rPr lang="en-GB" sz="1200" b="0" i="1" u="none" strike="noStrike" kern="1200">
                <a:solidFill>
                  <a:schemeClr val="tx1"/>
                </a:solidFill>
                <a:effectLst/>
                <a:latin typeface="+mn-lt"/>
                <a:ea typeface="+mn-ea"/>
                <a:cs typeface="+mn-cs"/>
              </a:rPr>
              <a:t>Music in the Tuileries </a:t>
            </a:r>
            <a:r>
              <a:rPr lang="en-GB" sz="1200" b="0" i="0" u="none" strike="noStrike" kern="1200">
                <a:solidFill>
                  <a:schemeClr val="tx1"/>
                </a:solidFill>
                <a:effectLst/>
                <a:latin typeface="+mn-lt"/>
                <a:ea typeface="+mn-ea"/>
                <a:cs typeface="+mn-cs"/>
              </a:rPr>
              <a:t>1862 taken from Wikimedia</a:t>
            </a: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15</a:t>
            </a:fld>
            <a:endParaRPr lang="en-US"/>
          </a:p>
        </p:txBody>
      </p:sp>
    </p:spTree>
    <p:extLst>
      <p:ext uri="{BB962C8B-B14F-4D97-AF65-F5344CB8AC3E}">
        <p14:creationId xmlns:p14="http://schemas.microsoft.com/office/powerpoint/2010/main" val="1676902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Image is </a:t>
            </a:r>
            <a:r>
              <a:rPr lang="en-GB" sz="1200" b="0" i="0" u="none" strike="noStrike" kern="1200">
                <a:solidFill>
                  <a:schemeClr val="tx1"/>
                </a:solidFill>
                <a:effectLst/>
                <a:latin typeface="+mn-lt"/>
                <a:ea typeface="+mn-ea"/>
                <a:cs typeface="+mn-cs"/>
              </a:rPr>
              <a:t>Edouard Manet </a:t>
            </a:r>
            <a:r>
              <a:rPr lang="en-GB" sz="1200" b="0" i="1" u="none" strike="noStrike" kern="1200">
                <a:solidFill>
                  <a:schemeClr val="tx1"/>
                </a:solidFill>
                <a:effectLst/>
                <a:latin typeface="+mn-lt"/>
                <a:ea typeface="+mn-ea"/>
                <a:cs typeface="+mn-cs"/>
              </a:rPr>
              <a:t>Music in the Tuileries </a:t>
            </a:r>
            <a:r>
              <a:rPr lang="en-GB" sz="1200" b="0" i="0" u="none" strike="noStrike" kern="1200">
                <a:solidFill>
                  <a:schemeClr val="tx1"/>
                </a:solidFill>
                <a:effectLst/>
                <a:latin typeface="+mn-lt"/>
                <a:ea typeface="+mn-ea"/>
                <a:cs typeface="+mn-cs"/>
              </a:rPr>
              <a:t>1862 taken from Wikimedia</a:t>
            </a: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16</a:t>
            </a:fld>
            <a:endParaRPr lang="en-US"/>
          </a:p>
        </p:txBody>
      </p:sp>
    </p:spTree>
    <p:extLst>
      <p:ext uri="{BB962C8B-B14F-4D97-AF65-F5344CB8AC3E}">
        <p14:creationId xmlns:p14="http://schemas.microsoft.com/office/powerpoint/2010/main" val="577874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mn-lt"/>
                <a:ea typeface="+mn-ea"/>
                <a:cs typeface="+mn-cs"/>
              </a:rPr>
              <a:t>The arrows represent direction of information flow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Background Information for trainers</a:t>
            </a:r>
            <a:endParaRPr lang="en-GB"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t>Image is </a:t>
            </a:r>
            <a:r>
              <a:rPr lang="en-GB" sz="1200" b="0" i="0" u="none" strike="noStrike" kern="1200">
                <a:solidFill>
                  <a:schemeClr val="tx1"/>
                </a:solidFill>
                <a:effectLst/>
                <a:latin typeface="+mn-lt"/>
                <a:ea typeface="+mn-ea"/>
                <a:cs typeface="+mn-cs"/>
              </a:rPr>
              <a:t>Edouard Manet </a:t>
            </a:r>
            <a:r>
              <a:rPr lang="en-GB" sz="1200" b="0" i="1" u="none" strike="noStrike" kern="1200">
                <a:solidFill>
                  <a:schemeClr val="tx1"/>
                </a:solidFill>
                <a:effectLst/>
                <a:latin typeface="+mn-lt"/>
                <a:ea typeface="+mn-ea"/>
                <a:cs typeface="+mn-cs"/>
              </a:rPr>
              <a:t>Music in the Tuileries </a:t>
            </a:r>
            <a:r>
              <a:rPr lang="en-GB" sz="1200" b="0" i="0" u="none" strike="noStrike" kern="1200">
                <a:solidFill>
                  <a:schemeClr val="tx1"/>
                </a:solidFill>
                <a:effectLst/>
                <a:latin typeface="+mn-lt"/>
                <a:ea typeface="+mn-ea"/>
                <a:cs typeface="+mn-cs"/>
              </a:rPr>
              <a:t>1862 taken from Wikimedia</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Slide content is taken from the EPM Instructor course</a:t>
            </a: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17</a:t>
            </a:fld>
            <a:endParaRPr lang="en-US"/>
          </a:p>
        </p:txBody>
      </p:sp>
    </p:spTree>
    <p:extLst>
      <p:ext uri="{BB962C8B-B14F-4D97-AF65-F5344CB8AC3E}">
        <p14:creationId xmlns:p14="http://schemas.microsoft.com/office/powerpoint/2010/main" val="271102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Image is </a:t>
            </a:r>
            <a:r>
              <a:rPr lang="en-GB" sz="1200" b="0" i="0" u="none" strike="noStrike" kern="1200">
                <a:solidFill>
                  <a:schemeClr val="tx1"/>
                </a:solidFill>
                <a:effectLst/>
                <a:latin typeface="+mn-lt"/>
                <a:ea typeface="+mn-ea"/>
                <a:cs typeface="+mn-cs"/>
              </a:rPr>
              <a:t>Edouard Manet </a:t>
            </a:r>
            <a:r>
              <a:rPr lang="en-GB" sz="1200" b="0" i="1" u="none" strike="noStrike" kern="1200">
                <a:solidFill>
                  <a:schemeClr val="tx1"/>
                </a:solidFill>
                <a:effectLst/>
                <a:latin typeface="+mn-lt"/>
                <a:ea typeface="+mn-ea"/>
                <a:cs typeface="+mn-cs"/>
              </a:rPr>
              <a:t>Music in the Tuileries </a:t>
            </a:r>
            <a:r>
              <a:rPr lang="en-GB" sz="1200" b="0" i="0" u="none" strike="noStrike" kern="1200">
                <a:solidFill>
                  <a:schemeClr val="tx1"/>
                </a:solidFill>
                <a:effectLst/>
                <a:latin typeface="+mn-lt"/>
                <a:ea typeface="+mn-ea"/>
                <a:cs typeface="+mn-cs"/>
              </a:rPr>
              <a:t>1862 taken from Wikimedia</a:t>
            </a: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18</a:t>
            </a:fld>
            <a:endParaRPr lang="en-US"/>
          </a:p>
        </p:txBody>
      </p:sp>
    </p:spTree>
    <p:extLst>
      <p:ext uri="{BB962C8B-B14F-4D97-AF65-F5344CB8AC3E}">
        <p14:creationId xmlns:p14="http://schemas.microsoft.com/office/powerpoint/2010/main" val="1420892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tx1"/>
                </a:solidFill>
                <a:effectLst/>
                <a:latin typeface="+mn-lt"/>
                <a:ea typeface="+mn-ea"/>
                <a:cs typeface="+mn-cs"/>
              </a:rPr>
              <a:t>PowerPoint (death by PowerPoint)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tx1"/>
                </a:solidFill>
                <a:effectLst/>
                <a:latin typeface="+mn-lt"/>
                <a:ea typeface="+mn-ea"/>
                <a:cs typeface="+mn-cs"/>
              </a:rPr>
              <a:t>Laptop / MacBook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tx1"/>
                </a:solidFill>
                <a:effectLst/>
                <a:latin typeface="+mn-lt"/>
                <a:ea typeface="+mn-ea"/>
                <a:cs typeface="+mn-cs"/>
              </a:rPr>
              <a:t>Memory stick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tx1"/>
                </a:solidFill>
                <a:effectLst/>
                <a:latin typeface="+mn-lt"/>
                <a:ea typeface="+mn-ea"/>
                <a:cs typeface="+mn-cs"/>
              </a:rPr>
              <a:t>Cables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tx1"/>
                </a:solidFill>
                <a:effectLst/>
                <a:latin typeface="+mn-lt"/>
                <a:ea typeface="+mn-ea"/>
                <a:cs typeface="+mn-cs"/>
              </a:rPr>
              <a:t>Microphone (By </a:t>
            </a:r>
            <a:r>
              <a:rPr lang="en-GB" sz="1200" b="0" i="0" u="none" strike="noStrike" kern="1200" err="1">
                <a:solidFill>
                  <a:schemeClr val="tx1"/>
                </a:solidFill>
                <a:effectLst/>
                <a:latin typeface="+mn-lt"/>
                <a:ea typeface="+mn-ea"/>
                <a:cs typeface="+mn-cs"/>
              </a:rPr>
              <a:t>ChrisEngelsma</a:t>
            </a:r>
            <a:r>
              <a:rPr lang="en-GB" sz="1200" b="0" i="0" u="none" strike="noStrike" kern="1200">
                <a:solidFill>
                  <a:schemeClr val="tx1"/>
                </a:solidFill>
                <a:effectLst/>
                <a:latin typeface="+mn-lt"/>
                <a:ea typeface="+mn-ea"/>
                <a:cs typeface="+mn-cs"/>
              </a:rPr>
              <a:t> - Own work, CC BY-SA 3.0, https://</a:t>
            </a:r>
            <a:r>
              <a:rPr lang="en-GB" sz="1200" b="0" i="0" u="none" strike="noStrike" kern="1200" err="1">
                <a:solidFill>
                  <a:schemeClr val="tx1"/>
                </a:solidFill>
                <a:effectLst/>
                <a:latin typeface="+mn-lt"/>
                <a:ea typeface="+mn-ea"/>
                <a:cs typeface="+mn-cs"/>
              </a:rPr>
              <a:t>commons.wikimedia.org</a:t>
            </a:r>
            <a:r>
              <a:rPr lang="en-GB" sz="1200" b="0" i="0" u="none" strike="noStrike" kern="1200">
                <a:solidFill>
                  <a:schemeClr val="tx1"/>
                </a:solidFill>
                <a:effectLst/>
                <a:latin typeface="+mn-lt"/>
                <a:ea typeface="+mn-ea"/>
                <a:cs typeface="+mn-cs"/>
              </a:rPr>
              <a:t>/w/</a:t>
            </a:r>
            <a:r>
              <a:rPr lang="en-GB" sz="1200" b="0" i="0" u="none" strike="noStrike" kern="1200" err="1">
                <a:solidFill>
                  <a:schemeClr val="tx1"/>
                </a:solidFill>
                <a:effectLst/>
                <a:latin typeface="+mn-lt"/>
                <a:ea typeface="+mn-ea"/>
                <a:cs typeface="+mn-cs"/>
              </a:rPr>
              <a:t>index.php?curid</a:t>
            </a:r>
            <a:r>
              <a:rPr lang="en-GB" sz="1200" b="0" i="0" u="none" strike="noStrike" kern="1200">
                <a:solidFill>
                  <a:schemeClr val="tx1"/>
                </a:solidFill>
                <a:effectLst/>
                <a:latin typeface="+mn-lt"/>
                <a:ea typeface="+mn-ea"/>
                <a:cs typeface="+mn-cs"/>
              </a:rPr>
              <a:t>=15740459)</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tx1"/>
                </a:solidFill>
                <a:effectLst/>
                <a:latin typeface="+mn-lt"/>
                <a:ea typeface="+mn-ea"/>
                <a:cs typeface="+mn-cs"/>
              </a:rPr>
              <a:t>Can make the point here that pictures need to be in the public domain or labelled for re-use and attributed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a:solidFill>
                  <a:schemeClr val="tx1"/>
                </a:solidFill>
                <a:effectLst/>
                <a:latin typeface="+mn-lt"/>
                <a:ea typeface="+mn-ea"/>
                <a:cs typeface="+mn-cs"/>
              </a:rPr>
              <a:t>So need multiple redundancy and contingency plans </a:t>
            </a:r>
            <a:r>
              <a:rPr lang="en-GB" sz="1200" b="0" i="0" u="none" strike="noStrike" kern="1200">
                <a:solidFill>
                  <a:schemeClr val="tx1"/>
                </a:solidFill>
                <a:effectLst/>
                <a:latin typeface="+mn-lt"/>
                <a:ea typeface="+mn-ea"/>
                <a:cs typeface="+mn-cs"/>
              </a:rPr>
              <a:t>– see the Notes section of the Introduction slide for this teaching session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Image is </a:t>
            </a:r>
            <a:r>
              <a:rPr lang="en-GB" sz="1200" b="0" i="0" u="none" strike="noStrike" kern="1200">
                <a:solidFill>
                  <a:schemeClr val="tx1"/>
                </a:solidFill>
                <a:effectLst/>
                <a:latin typeface="+mn-lt"/>
                <a:ea typeface="+mn-ea"/>
                <a:cs typeface="+mn-cs"/>
              </a:rPr>
              <a:t>Edouard Manet </a:t>
            </a:r>
            <a:r>
              <a:rPr lang="en-GB" sz="1200" b="0" i="1" u="none" strike="noStrike" kern="1200">
                <a:solidFill>
                  <a:schemeClr val="tx1"/>
                </a:solidFill>
                <a:effectLst/>
                <a:latin typeface="+mn-lt"/>
                <a:ea typeface="+mn-ea"/>
                <a:cs typeface="+mn-cs"/>
              </a:rPr>
              <a:t>Music in the Tuileries </a:t>
            </a:r>
            <a:r>
              <a:rPr lang="en-GB" sz="1200" b="0" i="0" u="none" strike="noStrike" kern="1200">
                <a:solidFill>
                  <a:schemeClr val="tx1"/>
                </a:solidFill>
                <a:effectLst/>
                <a:latin typeface="+mn-lt"/>
                <a:ea typeface="+mn-ea"/>
                <a:cs typeface="+mn-cs"/>
              </a:rPr>
              <a:t>1862 taken from Wikimedia</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Other images taken from Wikipedia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19</a:t>
            </a:fld>
            <a:endParaRPr lang="en-US"/>
          </a:p>
        </p:txBody>
      </p:sp>
    </p:spTree>
    <p:extLst>
      <p:ext uri="{BB962C8B-B14F-4D97-AF65-F5344CB8AC3E}">
        <p14:creationId xmlns:p14="http://schemas.microsoft.com/office/powerpoint/2010/main" val="204455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GB" sz="1100" b="1" dirty="0">
                <a:effectLst/>
              </a:rPr>
              <a:t>Pre-course administration and organisation:</a:t>
            </a:r>
          </a:p>
          <a:p>
            <a:pPr marL="171450" marR="0" indent="-171450" algn="l">
              <a:lnSpc>
                <a:spcPct val="107000"/>
              </a:lnSpc>
              <a:spcBef>
                <a:spcPts val="0"/>
              </a:spcBef>
              <a:spcAft>
                <a:spcPts val="800"/>
              </a:spcAft>
              <a:buFont typeface="Arial" panose="020B0604020202020204" pitchFamily="34" charset="0"/>
              <a:buChar char="•"/>
            </a:pPr>
            <a:r>
              <a:rPr lang="en-GB" sz="1100" dirty="0">
                <a:effectLst/>
              </a:rPr>
              <a:t>Room booking – adequate size for 24 participants, all day</a:t>
            </a:r>
          </a:p>
          <a:p>
            <a:pPr marL="171450" marR="0" indent="-171450" algn="l">
              <a:lnSpc>
                <a:spcPct val="107000"/>
              </a:lnSpc>
              <a:spcBef>
                <a:spcPts val="0"/>
              </a:spcBef>
              <a:spcAft>
                <a:spcPts val="800"/>
              </a:spcAft>
              <a:buFont typeface="Arial" panose="020B0604020202020204" pitchFamily="34" charset="0"/>
              <a:buChar char="•"/>
            </a:pPr>
            <a:r>
              <a:rPr lang="en-GB" sz="1100" dirty="0">
                <a:effectLst/>
              </a:rPr>
              <a:t>Catering:</a:t>
            </a:r>
          </a:p>
          <a:p>
            <a:pPr marL="457200" marR="0" lvl="1" indent="0" algn="l">
              <a:lnSpc>
                <a:spcPct val="107000"/>
              </a:lnSpc>
              <a:spcBef>
                <a:spcPts val="0"/>
              </a:spcBef>
              <a:spcAft>
                <a:spcPts val="800"/>
              </a:spcAft>
              <a:buFontTx/>
              <a:buNone/>
            </a:pPr>
            <a:r>
              <a:rPr lang="en-GB" sz="1100" dirty="0">
                <a:effectLst/>
              </a:rPr>
              <a:t>Needs to be booked</a:t>
            </a:r>
          </a:p>
          <a:p>
            <a:pPr marL="0" marR="0" algn="l">
              <a:lnSpc>
                <a:spcPct val="107000"/>
              </a:lnSpc>
              <a:spcBef>
                <a:spcPts val="0"/>
              </a:spcBef>
              <a:spcAft>
                <a:spcPts val="800"/>
              </a:spcAft>
            </a:pPr>
            <a:r>
              <a:rPr lang="en-GB" sz="1100" dirty="0">
                <a:effectLst/>
              </a:rPr>
              <a:t>	09.00 Coffee</a:t>
            </a:r>
          </a:p>
          <a:p>
            <a:pPr marL="0" marR="0" algn="l">
              <a:lnSpc>
                <a:spcPct val="107000"/>
              </a:lnSpc>
              <a:spcBef>
                <a:spcPts val="0"/>
              </a:spcBef>
              <a:spcAft>
                <a:spcPts val="800"/>
              </a:spcAft>
            </a:pPr>
            <a:r>
              <a:rPr lang="en-GB" sz="1100" dirty="0">
                <a:effectLst/>
              </a:rPr>
              <a:t>	11.15 Coffee break</a:t>
            </a:r>
          </a:p>
          <a:p>
            <a:pPr marL="0" marR="0" algn="l">
              <a:lnSpc>
                <a:spcPct val="107000"/>
              </a:lnSpc>
              <a:spcBef>
                <a:spcPts val="0"/>
              </a:spcBef>
              <a:spcAft>
                <a:spcPts val="800"/>
              </a:spcAft>
            </a:pPr>
            <a:r>
              <a:rPr lang="en-GB" sz="1100" dirty="0">
                <a:effectLst/>
              </a:rPr>
              <a:t>	12.30 Lunch</a:t>
            </a:r>
          </a:p>
          <a:p>
            <a:pPr marL="0" marR="0" algn="l">
              <a:lnSpc>
                <a:spcPct val="107000"/>
              </a:lnSpc>
              <a:spcBef>
                <a:spcPts val="0"/>
              </a:spcBef>
              <a:spcAft>
                <a:spcPts val="800"/>
              </a:spcAft>
            </a:pPr>
            <a:r>
              <a:rPr lang="en-GB" sz="1100" dirty="0">
                <a:effectLst/>
              </a:rPr>
              <a:t>	15.00 Afternoon tea</a:t>
            </a:r>
          </a:p>
          <a:p>
            <a:pPr marL="171450" marR="0" indent="-171450" algn="l">
              <a:lnSpc>
                <a:spcPct val="107000"/>
              </a:lnSpc>
              <a:spcBef>
                <a:spcPts val="0"/>
              </a:spcBef>
              <a:spcAft>
                <a:spcPts val="800"/>
              </a:spcAft>
              <a:buFont typeface="Arial" panose="020B0604020202020204" pitchFamily="34" charset="0"/>
              <a:buChar char="•"/>
            </a:pPr>
            <a:endParaRPr lang="en-GB" sz="1100" dirty="0">
              <a:effectLst/>
            </a:endParaRPr>
          </a:p>
          <a:p>
            <a:pPr marL="171450" marR="0" indent="-171450" algn="l">
              <a:lnSpc>
                <a:spcPct val="107000"/>
              </a:lnSpc>
              <a:spcBef>
                <a:spcPts val="0"/>
              </a:spcBef>
              <a:spcAft>
                <a:spcPts val="800"/>
              </a:spcAft>
              <a:buFont typeface="Arial" panose="020B0604020202020204" pitchFamily="34" charset="0"/>
              <a:buChar char="•"/>
            </a:pPr>
            <a:r>
              <a:rPr lang="en-GB" sz="1100" dirty="0">
                <a:effectLst/>
              </a:rPr>
              <a:t>Advertising and reminders</a:t>
            </a:r>
          </a:p>
          <a:p>
            <a:pPr marL="0" marR="0" algn="l">
              <a:lnSpc>
                <a:spcPct val="107000"/>
              </a:lnSpc>
              <a:spcBef>
                <a:spcPts val="0"/>
              </a:spcBef>
              <a:spcAft>
                <a:spcPts val="800"/>
              </a:spcAft>
            </a:pPr>
            <a:r>
              <a:rPr lang="en-GB" sz="1100" dirty="0">
                <a:effectLst/>
              </a:rPr>
              <a:t>	The course runs from 09.30 to 16.30 (coffee available from 09.00)</a:t>
            </a:r>
          </a:p>
          <a:p>
            <a:pPr marL="0" marR="0" algn="l">
              <a:lnSpc>
                <a:spcPct val="107000"/>
              </a:lnSpc>
              <a:spcBef>
                <a:spcPts val="0"/>
              </a:spcBef>
              <a:spcAft>
                <a:spcPts val="800"/>
              </a:spcAft>
            </a:pPr>
            <a:r>
              <a:rPr lang="en-GB" sz="1100" dirty="0">
                <a:effectLst/>
              </a:rPr>
              <a:t>	The programme for the day is at slide 6 (or thereabouts – remember that precise slide numbering will change if slides are added or removed)</a:t>
            </a:r>
          </a:p>
          <a:p>
            <a:pPr marL="0" marR="0" algn="l">
              <a:lnSpc>
                <a:spcPct val="107000"/>
              </a:lnSpc>
              <a:spcBef>
                <a:spcPts val="0"/>
              </a:spcBef>
              <a:spcAft>
                <a:spcPts val="800"/>
              </a:spcAft>
            </a:pPr>
            <a:r>
              <a:rPr lang="en-GB" sz="1100" dirty="0">
                <a:effectLst/>
              </a:rPr>
              <a:t>	The programme needs to be on the website and the start and finish times correct on any reminder emails</a:t>
            </a:r>
          </a:p>
          <a:p>
            <a:pPr marL="171450" marR="0" indent="-171450" algn="l">
              <a:lnSpc>
                <a:spcPct val="107000"/>
              </a:lnSpc>
              <a:spcBef>
                <a:spcPts val="0"/>
              </a:spcBef>
              <a:spcAft>
                <a:spcPts val="800"/>
              </a:spcAft>
              <a:buFont typeface="Arial" panose="020B0604020202020204" pitchFamily="34" charset="0"/>
              <a:buChar char="•"/>
            </a:pPr>
            <a:r>
              <a:rPr lang="en-GB" sz="1100" dirty="0">
                <a:effectLst/>
              </a:rPr>
              <a:t>Numbers of attendees</a:t>
            </a:r>
          </a:p>
          <a:p>
            <a:pPr marL="0" marR="0" algn="l">
              <a:lnSpc>
                <a:spcPct val="107000"/>
              </a:lnSpc>
              <a:spcBef>
                <a:spcPts val="0"/>
              </a:spcBef>
              <a:spcAft>
                <a:spcPts val="800"/>
              </a:spcAft>
            </a:pPr>
            <a:r>
              <a:rPr lang="en-GB" sz="1100" dirty="0">
                <a:effectLst/>
              </a:rPr>
              <a:t>	12 per facilitator</a:t>
            </a:r>
          </a:p>
          <a:p>
            <a:pPr marL="0" marR="0" algn="l">
              <a:lnSpc>
                <a:spcPct val="107000"/>
              </a:lnSpc>
              <a:spcBef>
                <a:spcPts val="0"/>
              </a:spcBef>
              <a:spcAft>
                <a:spcPts val="800"/>
              </a:spcAft>
            </a:pPr>
            <a:r>
              <a:rPr lang="en-GB" sz="1100" dirty="0">
                <a:effectLst/>
              </a:rPr>
              <a:t>	This will normally be 2 facilitators and up to 24 attendees</a:t>
            </a:r>
          </a:p>
          <a:p>
            <a:pPr marL="0" marR="0" algn="l">
              <a:lnSpc>
                <a:spcPct val="107000"/>
              </a:lnSpc>
              <a:spcBef>
                <a:spcPts val="0"/>
              </a:spcBef>
              <a:spcAft>
                <a:spcPts val="800"/>
              </a:spcAft>
            </a:pPr>
            <a:endParaRPr lang="en-GB" sz="1100" dirty="0">
              <a:effectLst/>
            </a:endParaRPr>
          </a:p>
          <a:p>
            <a:pPr marL="0" marR="0" algn="l">
              <a:lnSpc>
                <a:spcPct val="107000"/>
              </a:lnSpc>
              <a:spcBef>
                <a:spcPts val="0"/>
              </a:spcBef>
              <a:spcAft>
                <a:spcPts val="800"/>
              </a:spcAft>
            </a:pPr>
            <a:r>
              <a:rPr lang="en-GB" sz="1100" b="1" dirty="0">
                <a:effectLst/>
              </a:rPr>
              <a:t>On the day</a:t>
            </a:r>
          </a:p>
          <a:p>
            <a:pPr marL="0" marR="0" algn="l">
              <a:lnSpc>
                <a:spcPct val="107000"/>
              </a:lnSpc>
              <a:spcBef>
                <a:spcPts val="0"/>
              </a:spcBef>
              <a:spcAft>
                <a:spcPts val="800"/>
              </a:spcAft>
            </a:pPr>
            <a:r>
              <a:rPr lang="en-GB" sz="1100" dirty="0">
                <a:effectLst/>
              </a:rPr>
              <a:t>Room to be set up ‘BISTRO’ style with small tables and 4-6 people around each table.  Two rooms, or a single large room required for group work,</a:t>
            </a:r>
          </a:p>
          <a:p>
            <a:pPr marL="0" marR="0" algn="l">
              <a:lnSpc>
                <a:spcPct val="107000"/>
              </a:lnSpc>
              <a:spcBef>
                <a:spcPts val="0"/>
              </a:spcBef>
              <a:spcAft>
                <a:spcPts val="800"/>
              </a:spcAft>
            </a:pPr>
            <a:r>
              <a:rPr lang="en-GB" sz="1100" dirty="0">
                <a:effectLst/>
              </a:rPr>
              <a:t> </a:t>
            </a:r>
          </a:p>
          <a:p>
            <a:pPr marL="0" marR="0" algn="l">
              <a:lnSpc>
                <a:spcPct val="107000"/>
              </a:lnSpc>
              <a:spcBef>
                <a:spcPts val="0"/>
              </a:spcBef>
              <a:spcAft>
                <a:spcPts val="800"/>
              </a:spcAft>
            </a:pPr>
            <a:r>
              <a:rPr lang="en-GB" sz="1100" b="1" dirty="0">
                <a:effectLst/>
              </a:rPr>
              <a:t>Resources needed:</a:t>
            </a:r>
          </a:p>
          <a:p>
            <a:pPr marL="342900" marR="0" lvl="0" indent="-342900" algn="l" defTabSz="457200" rtl="0" eaLnBrk="1" fontAlgn="auto" latinLnBrk="0" hangingPunct="1">
              <a:lnSpc>
                <a:spcPct val="107000"/>
              </a:lnSpc>
              <a:spcBef>
                <a:spcPts val="0"/>
              </a:spcBef>
              <a:spcAft>
                <a:spcPts val="0"/>
              </a:spcAft>
              <a:buClrTx/>
              <a:buSzTx/>
              <a:buFont typeface="Symbol" charset="2"/>
              <a:buChar char=""/>
              <a:tabLst/>
              <a:defRPr/>
            </a:pPr>
            <a:r>
              <a:rPr lang="en-GB" sz="1100" dirty="0">
                <a:effectLst/>
              </a:rPr>
              <a:t>Stickers to make name badges</a:t>
            </a:r>
          </a:p>
          <a:p>
            <a:pPr marL="342900" marR="0" lvl="0" indent="-342900" algn="l">
              <a:lnSpc>
                <a:spcPct val="107000"/>
              </a:lnSpc>
              <a:spcBef>
                <a:spcPts val="0"/>
              </a:spcBef>
              <a:spcAft>
                <a:spcPts val="0"/>
              </a:spcAft>
              <a:buFont typeface="Symbol" charset="2"/>
              <a:buChar char=""/>
            </a:pPr>
            <a:r>
              <a:rPr lang="en-GB" sz="1100" dirty="0">
                <a:effectLst/>
              </a:rPr>
              <a:t>Two flip charts</a:t>
            </a:r>
          </a:p>
          <a:p>
            <a:pPr marL="342900" marR="0" lvl="0" indent="-342900" algn="l">
              <a:lnSpc>
                <a:spcPct val="107000"/>
              </a:lnSpc>
              <a:spcBef>
                <a:spcPts val="0"/>
              </a:spcBef>
              <a:spcAft>
                <a:spcPts val="0"/>
              </a:spcAft>
              <a:buFont typeface="Symbol" charset="2"/>
              <a:buChar char=""/>
            </a:pPr>
            <a:r>
              <a:rPr lang="en-GB" sz="1100" dirty="0">
                <a:effectLst/>
              </a:rPr>
              <a:t>A4 paper and marker pens of different colours (at least four)</a:t>
            </a:r>
          </a:p>
          <a:p>
            <a:pPr marL="342900" marR="0" lvl="0" indent="-342900" algn="l">
              <a:lnSpc>
                <a:spcPct val="107000"/>
              </a:lnSpc>
              <a:spcBef>
                <a:spcPts val="0"/>
              </a:spcBef>
              <a:spcAft>
                <a:spcPts val="0"/>
              </a:spcAft>
              <a:buFont typeface="Symbol" charset="2"/>
              <a:buChar char=""/>
            </a:pPr>
            <a:r>
              <a:rPr lang="en-GB" sz="1100" dirty="0">
                <a:effectLst/>
              </a:rPr>
              <a:t>Lap-top / MacBook or memory stick with the files on (see below)</a:t>
            </a:r>
          </a:p>
          <a:p>
            <a:pPr marL="285750" marR="0" lvl="0" indent="-285750" algn="l">
              <a:lnSpc>
                <a:spcPct val="107000"/>
              </a:lnSpc>
              <a:spcBef>
                <a:spcPts val="0"/>
              </a:spcBef>
              <a:spcAft>
                <a:spcPts val="0"/>
              </a:spcAft>
              <a:buFont typeface="Arial" panose="020B0604020202020204" pitchFamily="34" charset="0"/>
              <a:buChar char="•"/>
            </a:pPr>
            <a:r>
              <a:rPr lang="en-GB" sz="1100" dirty="0">
                <a:effectLst/>
              </a:rPr>
              <a:t> Slides will be made accessible to participants after they have provided online feedback / evaluation via </a:t>
            </a:r>
            <a:r>
              <a:rPr lang="en-GB" sz="1100" dirty="0" err="1">
                <a:effectLst/>
              </a:rPr>
              <a:t>Maxcourse</a:t>
            </a:r>
            <a:endParaRPr lang="en-GB" sz="1100" dirty="0">
              <a:effectLst/>
            </a:endParaRPr>
          </a:p>
          <a:p>
            <a:pPr marL="285750" marR="0" lvl="0" indent="-285750" algn="l">
              <a:lnSpc>
                <a:spcPct val="107000"/>
              </a:lnSpc>
              <a:spcBef>
                <a:spcPts val="0"/>
              </a:spcBef>
              <a:spcAft>
                <a:spcPts val="0"/>
              </a:spcAft>
              <a:buFont typeface="Arial" panose="020B0604020202020204" pitchFamily="34" charset="0"/>
              <a:buChar char="•"/>
            </a:pPr>
            <a:r>
              <a:rPr lang="en-GB" sz="1100" dirty="0">
                <a:effectLst/>
              </a:rPr>
              <a:t>Head and chest mannequins x2 (the Deanery owns 2 of these) </a:t>
            </a:r>
            <a:endParaRPr lang="en-GB" sz="1100" b="1" dirty="0">
              <a:effectLst/>
            </a:endParaRPr>
          </a:p>
          <a:p>
            <a:pPr marL="342900" marR="0" lvl="0" indent="-342900" algn="l">
              <a:lnSpc>
                <a:spcPct val="107000"/>
              </a:lnSpc>
              <a:spcBef>
                <a:spcPts val="0"/>
              </a:spcBef>
              <a:spcAft>
                <a:spcPts val="0"/>
              </a:spcAft>
              <a:buFont typeface="Symbol" charset="2"/>
              <a:buChar char=""/>
            </a:pPr>
            <a:endParaRPr lang="en-GB" sz="1100" dirty="0">
              <a:effectLst/>
            </a:endParaRPr>
          </a:p>
          <a:p>
            <a:pPr marL="171450" marR="0" lvl="0" indent="-171450" algn="l">
              <a:lnSpc>
                <a:spcPct val="107000"/>
              </a:lnSpc>
              <a:spcBef>
                <a:spcPts val="0"/>
              </a:spcBef>
              <a:spcAft>
                <a:spcPts val="0"/>
              </a:spcAft>
              <a:buFont typeface="Arial" panose="020B0604020202020204" pitchFamily="34" charset="0"/>
              <a:buChar char="•"/>
            </a:pPr>
            <a:endParaRPr lang="en-GB" sz="1100" dirty="0">
              <a:effectLst/>
              <a:latin typeface="Calibri" charset="0"/>
              <a:ea typeface="Calibri" charset="0"/>
              <a:cs typeface="Times New Roman" charset="0"/>
            </a:endParaRPr>
          </a:p>
          <a:p>
            <a:pPr marL="0" marR="0" lvl="0" indent="0" algn="l">
              <a:lnSpc>
                <a:spcPct val="107000"/>
              </a:lnSpc>
              <a:spcBef>
                <a:spcPts val="0"/>
              </a:spcBef>
              <a:spcAft>
                <a:spcPts val="800"/>
              </a:spcAft>
              <a:buFont typeface="Symbol" charset="2"/>
              <a:buNone/>
            </a:pPr>
            <a:r>
              <a:rPr lang="en-GB" sz="1100" b="1" dirty="0">
                <a:effectLst/>
                <a:latin typeface="Calibri" charset="0"/>
                <a:ea typeface="Calibri" charset="0"/>
                <a:cs typeface="Times New Roman" charset="0"/>
              </a:rPr>
              <a:t>Using the technology:</a:t>
            </a:r>
          </a:p>
          <a:p>
            <a:pPr marL="342900" marR="0" lvl="0" indent="-342900" algn="l">
              <a:lnSpc>
                <a:spcPct val="107000"/>
              </a:lnSpc>
              <a:spcBef>
                <a:spcPts val="0"/>
              </a:spcBef>
              <a:spcAft>
                <a:spcPts val="800"/>
              </a:spcAft>
              <a:buFont typeface="Symbol" charset="2"/>
              <a:buChar char=""/>
            </a:pPr>
            <a:r>
              <a:rPr lang="en-GB" sz="1100" dirty="0">
                <a:effectLst/>
                <a:latin typeface="Calibri" charset="0"/>
                <a:ea typeface="Calibri" charset="0"/>
                <a:cs typeface="Times New Roman" charset="0"/>
              </a:rPr>
              <a:t>The detailed running notes and background information are included in the Notes section of the slides. </a:t>
            </a:r>
          </a:p>
          <a:p>
            <a:pPr marL="342900" marR="0" lvl="0" indent="-342900" algn="l">
              <a:lnSpc>
                <a:spcPct val="107000"/>
              </a:lnSpc>
              <a:spcBef>
                <a:spcPts val="0"/>
              </a:spcBef>
              <a:spcAft>
                <a:spcPts val="800"/>
              </a:spcAft>
              <a:buFont typeface="Symbol" charset="2"/>
              <a:buChar char=""/>
            </a:pPr>
            <a:r>
              <a:rPr lang="en-GB" sz="1100" dirty="0">
                <a:effectLst/>
                <a:latin typeface="Calibri" charset="0"/>
                <a:ea typeface="Calibri" charset="0"/>
                <a:cs typeface="Times New Roman" charset="0"/>
              </a:rPr>
              <a:t>They can be viewed by the trainer during</a:t>
            </a:r>
            <a:r>
              <a:rPr lang="en-GB" sz="1100" baseline="0" dirty="0">
                <a:effectLst/>
                <a:latin typeface="Calibri" charset="0"/>
                <a:ea typeface="Calibri" charset="0"/>
                <a:cs typeface="Times New Roman" charset="0"/>
              </a:rPr>
              <a:t> the session by selecting ‘Presenter view’ </a:t>
            </a:r>
          </a:p>
          <a:p>
            <a:pPr marL="342900" marR="0" lvl="0"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On a Windows based laptop / PC: In PowerPoint: Slide Show &gt; Monitors &gt; Use Presenter View </a:t>
            </a:r>
          </a:p>
          <a:p>
            <a:pPr marL="800100" marR="0" lvl="1"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If this doesn’t work press Windows W on the keyboard and select ‘Extended View’</a:t>
            </a:r>
          </a:p>
          <a:p>
            <a:pPr marL="342900" marR="0" lvl="0"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On a Mac: In PowerPoint: Slide Show &gt; Presenter view</a:t>
            </a:r>
          </a:p>
          <a:p>
            <a:endParaRPr lang="en-GB" dirty="0"/>
          </a:p>
          <a:p>
            <a:endParaRPr lang="en-GB" dirty="0"/>
          </a:p>
          <a:p>
            <a:pPr marL="0" marR="0" lvl="0" indent="0" algn="l">
              <a:lnSpc>
                <a:spcPct val="107000"/>
              </a:lnSpc>
              <a:spcBef>
                <a:spcPts val="0"/>
              </a:spcBef>
              <a:spcAft>
                <a:spcPts val="800"/>
              </a:spcAft>
              <a:buFontTx/>
              <a:buNone/>
            </a:pPr>
            <a:r>
              <a:rPr lang="en-GB" sz="1100" b="1" baseline="0" dirty="0">
                <a:effectLst/>
                <a:latin typeface="Calibri" charset="0"/>
                <a:ea typeface="Calibri" charset="0"/>
                <a:cs typeface="Times New Roman" charset="0"/>
              </a:rPr>
              <a:t>Dealing with problems</a:t>
            </a:r>
          </a:p>
          <a:p>
            <a:pPr marL="0" marR="0" lvl="0" indent="0" algn="l">
              <a:lnSpc>
                <a:spcPct val="107000"/>
              </a:lnSpc>
              <a:spcBef>
                <a:spcPts val="0"/>
              </a:spcBef>
              <a:spcAft>
                <a:spcPts val="800"/>
              </a:spcAft>
              <a:buFontTx/>
              <a:buNone/>
            </a:pPr>
            <a:r>
              <a:rPr lang="en-GB" sz="1100" baseline="0" dirty="0">
                <a:effectLst/>
                <a:latin typeface="Calibri" charset="0"/>
                <a:ea typeface="Calibri" charset="0"/>
                <a:cs typeface="Times New Roman" charset="0"/>
              </a:rPr>
              <a:t>It is always wise to assume that if something can go wrong it will. Common problems include:</a:t>
            </a:r>
          </a:p>
          <a:p>
            <a:pPr marL="342900" marR="0" lvl="0"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Travel difficulties with either participants or trainers arriving late</a:t>
            </a:r>
          </a:p>
          <a:p>
            <a:pPr marL="457200" marR="0" lvl="1" indent="0" algn="l">
              <a:lnSpc>
                <a:spcPct val="107000"/>
              </a:lnSpc>
              <a:spcBef>
                <a:spcPts val="0"/>
              </a:spcBef>
              <a:spcAft>
                <a:spcPts val="800"/>
              </a:spcAft>
              <a:buFontTx/>
              <a:buNone/>
            </a:pPr>
            <a:r>
              <a:rPr lang="en-GB" sz="1100" baseline="0" dirty="0">
                <a:effectLst/>
                <a:latin typeface="Calibri" charset="0"/>
                <a:ea typeface="Calibri" charset="0"/>
                <a:cs typeface="Times New Roman" charset="0"/>
              </a:rPr>
              <a:t>Solutions</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check that the start time has been correctly advertised – have a contingency plan if something has gone wrong</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aim to arrive at least an hour before the teaching is due to start</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have the venue’s contact number easily available so that you can inform them of any unexpected problems</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make sure the venue has a contact number for you</a:t>
            </a:r>
          </a:p>
          <a:p>
            <a:pPr marL="1257300" marR="0" lvl="2" indent="-342900" algn="l">
              <a:lnSpc>
                <a:spcPct val="107000"/>
              </a:lnSpc>
              <a:spcBef>
                <a:spcPts val="0"/>
              </a:spcBef>
              <a:spcAft>
                <a:spcPts val="800"/>
              </a:spcAft>
              <a:buFont typeface="Symbol" charset="2"/>
              <a:buChar char=""/>
            </a:pPr>
            <a:endParaRPr lang="en-GB" sz="1100" baseline="0" dirty="0">
              <a:effectLst/>
              <a:latin typeface="Calibri" charset="0"/>
              <a:ea typeface="Calibri" charset="0"/>
              <a:cs typeface="Times New Roman" charset="0"/>
            </a:endParaRPr>
          </a:p>
          <a:p>
            <a:pPr marL="342900" marR="0" lvl="0"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The venue not being set up correctly</a:t>
            </a:r>
          </a:p>
          <a:p>
            <a:pPr marL="457200" marR="0" lvl="1" indent="0" algn="l">
              <a:lnSpc>
                <a:spcPct val="107000"/>
              </a:lnSpc>
              <a:spcBef>
                <a:spcPts val="0"/>
              </a:spcBef>
              <a:spcAft>
                <a:spcPts val="800"/>
              </a:spcAft>
              <a:buFontTx/>
              <a:buNone/>
            </a:pPr>
            <a:r>
              <a:rPr lang="en-GB" sz="1100" baseline="0" dirty="0">
                <a:effectLst/>
                <a:latin typeface="Calibri" charset="0"/>
                <a:ea typeface="Calibri" charset="0"/>
                <a:cs typeface="Times New Roman" charset="0"/>
              </a:rPr>
              <a:t>Solutions</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ring the venue the day before to make sure they are expecting you and that the room available is large enough.</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check whether the venue provides flip chart paper and pens (for example UHB does not). Take some anyway no matter what they say</a:t>
            </a:r>
          </a:p>
          <a:p>
            <a:pPr marL="1257300" marR="0" lvl="2" indent="-342900" algn="l">
              <a:lnSpc>
                <a:spcPct val="107000"/>
              </a:lnSpc>
              <a:spcBef>
                <a:spcPts val="0"/>
              </a:spcBef>
              <a:spcAft>
                <a:spcPts val="800"/>
              </a:spcAft>
              <a:buFont typeface="Symbol" charset="2"/>
              <a:buChar char=""/>
            </a:pPr>
            <a:endParaRPr lang="en-GB" sz="1100" baseline="0" dirty="0">
              <a:effectLst/>
              <a:latin typeface="Calibri" charset="0"/>
              <a:ea typeface="Calibri" charset="0"/>
              <a:cs typeface="Times New Roman" charset="0"/>
            </a:endParaRPr>
          </a:p>
          <a:p>
            <a:pPr marL="342900" marR="0" lvl="0"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Audio-visual / computer problems – </a:t>
            </a:r>
            <a:r>
              <a:rPr lang="en-GB" sz="1100" b="1" baseline="0" dirty="0">
                <a:effectLst/>
                <a:latin typeface="Calibri" charset="0"/>
                <a:ea typeface="Calibri" charset="0"/>
                <a:cs typeface="Times New Roman" charset="0"/>
              </a:rPr>
              <a:t>extremely common</a:t>
            </a:r>
          </a:p>
          <a:p>
            <a:pPr marL="457200" marR="0" lvl="1" indent="0" algn="l">
              <a:lnSpc>
                <a:spcPct val="107000"/>
              </a:lnSpc>
              <a:spcBef>
                <a:spcPts val="0"/>
              </a:spcBef>
              <a:spcAft>
                <a:spcPts val="800"/>
              </a:spcAft>
              <a:buFont typeface="Symbol" charset="2"/>
              <a:buNone/>
            </a:pPr>
            <a:r>
              <a:rPr lang="en-GB" sz="1100" baseline="0" dirty="0">
                <a:effectLst/>
                <a:latin typeface="Calibri" charset="0"/>
                <a:ea typeface="Calibri" charset="0"/>
                <a:cs typeface="Times New Roman" charset="0"/>
              </a:rPr>
              <a:t>Solutions</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send a copy of the materials to the venue in advance. Make sure that the person you have sent them to will be there at the start of the day when you are delivering the teaching</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take a copy of all the materials yourself on at least two different memory sticks (not encrypted)</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take your own laptop / MacBook with the teaching materials on it</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have a backup version on </a:t>
            </a:r>
            <a:r>
              <a:rPr lang="en-GB" sz="1100" baseline="0" dirty="0" err="1">
                <a:effectLst/>
                <a:latin typeface="Calibri" charset="0"/>
                <a:ea typeface="Calibri" charset="0"/>
                <a:cs typeface="Times New Roman" charset="0"/>
              </a:rPr>
              <a:t>DropBox</a:t>
            </a:r>
            <a:r>
              <a:rPr lang="en-GB" sz="1100" baseline="0" dirty="0">
                <a:effectLst/>
                <a:latin typeface="Calibri" charset="0"/>
                <a:ea typeface="Calibri" charset="0"/>
                <a:cs typeface="Times New Roman" charset="0"/>
              </a:rPr>
              <a:t> or OneDrive that you can access through the internet.</a:t>
            </a:r>
          </a:p>
          <a:p>
            <a:pPr marL="1257300" marR="0" lvl="2" indent="-342900" algn="l">
              <a:lnSpc>
                <a:spcPct val="107000"/>
              </a:lnSpc>
              <a:spcBef>
                <a:spcPts val="0"/>
              </a:spcBef>
              <a:spcAft>
                <a:spcPts val="800"/>
              </a:spcAft>
              <a:buFont typeface="Symbol" charset="2"/>
              <a:buChar char=""/>
            </a:pPr>
            <a:endParaRPr lang="en-GB" sz="1100" baseline="0" dirty="0">
              <a:effectLst/>
              <a:latin typeface="Calibri" charset="0"/>
              <a:ea typeface="Calibri" charset="0"/>
              <a:cs typeface="Times New Roman" charset="0"/>
            </a:endParaRPr>
          </a:p>
          <a:p>
            <a:pPr marL="1257300" marR="0" lvl="2" indent="-342900" algn="l">
              <a:lnSpc>
                <a:spcPct val="107000"/>
              </a:lnSpc>
              <a:spcBef>
                <a:spcPts val="0"/>
              </a:spcBef>
              <a:spcAft>
                <a:spcPts val="800"/>
              </a:spcAft>
              <a:buFont typeface="Symbol" charset="2"/>
              <a:buChar char=""/>
            </a:pPr>
            <a:endParaRPr lang="en-GB" sz="1100" b="1" baseline="0" dirty="0">
              <a:effectLst/>
              <a:latin typeface="Calibri" charset="0"/>
              <a:ea typeface="Calibri" charset="0"/>
              <a:cs typeface="Times New Roman" charset="0"/>
            </a:endParaRPr>
          </a:p>
          <a:p>
            <a:pPr marL="0" marR="0" lvl="0" indent="0" algn="l">
              <a:lnSpc>
                <a:spcPct val="107000"/>
              </a:lnSpc>
              <a:spcBef>
                <a:spcPts val="0"/>
              </a:spcBef>
              <a:spcAft>
                <a:spcPts val="800"/>
              </a:spcAft>
              <a:buFont typeface="Symbol" charset="2"/>
              <a:buNone/>
            </a:pPr>
            <a:r>
              <a:rPr lang="en-GB" sz="1100" b="1" baseline="0" dirty="0">
                <a:effectLst/>
                <a:latin typeface="Calibri" charset="0"/>
                <a:ea typeface="Calibri" charset="0"/>
                <a:cs typeface="Times New Roman" charset="0"/>
              </a:rPr>
              <a:t>After the day</a:t>
            </a:r>
          </a:p>
          <a:p>
            <a:pPr marL="0" marR="0" lvl="0" indent="0" algn="l">
              <a:lnSpc>
                <a:spcPct val="107000"/>
              </a:lnSpc>
              <a:spcBef>
                <a:spcPts val="0"/>
              </a:spcBef>
              <a:spcAft>
                <a:spcPts val="800"/>
              </a:spcAft>
              <a:buFont typeface="Symbol" charset="2"/>
              <a:buNone/>
            </a:pPr>
            <a:r>
              <a:rPr lang="en-GB" sz="1100" baseline="0" dirty="0">
                <a:effectLst/>
                <a:latin typeface="Calibri" charset="0"/>
                <a:ea typeface="Calibri" charset="0"/>
                <a:cs typeface="Times New Roman" charset="0"/>
              </a:rPr>
              <a:t>Participants can evaluate the course on </a:t>
            </a:r>
            <a:r>
              <a:rPr lang="en-GB" sz="1100" baseline="0" dirty="0" err="1">
                <a:effectLst/>
                <a:latin typeface="Calibri" charset="0"/>
                <a:ea typeface="Calibri" charset="0"/>
                <a:cs typeface="Times New Roman" charset="0"/>
              </a:rPr>
              <a:t>Maxcourse</a:t>
            </a:r>
            <a:r>
              <a:rPr lang="en-GB" sz="1100" baseline="0" dirty="0">
                <a:effectLst/>
                <a:latin typeface="Calibri" charset="0"/>
                <a:ea typeface="Calibri" charset="0"/>
                <a:cs typeface="Times New Roman" charset="0"/>
              </a:rPr>
              <a:t>.</a:t>
            </a:r>
            <a:endParaRPr lang="en-GB" dirty="0"/>
          </a:p>
          <a:p>
            <a:endParaRPr lang="en-GB" sz="1200" kern="1200" dirty="0">
              <a:solidFill>
                <a:schemeClr val="tx1"/>
              </a:solidFill>
              <a:effectLst/>
              <a:latin typeface="+mn-lt"/>
              <a:ea typeface="+mn-ea"/>
              <a:cs typeface="+mn-cs"/>
            </a:endParaRPr>
          </a:p>
          <a:p>
            <a:endParaRPr lang="en-GB" b="1" dirty="0"/>
          </a:p>
          <a:p>
            <a:r>
              <a:rPr lang="en-GB" b="1" dirty="0"/>
              <a:t>Trainers</a:t>
            </a:r>
          </a:p>
          <a:p>
            <a:r>
              <a:rPr lang="en-GB" b="1" dirty="0"/>
              <a:t>Introduce</a:t>
            </a:r>
            <a:r>
              <a:rPr lang="en-GB" dirty="0"/>
              <a:t> yourself and </a:t>
            </a:r>
            <a:r>
              <a:rPr lang="en-GB" sz="1200" b="1" kern="1200" dirty="0">
                <a:solidFill>
                  <a:schemeClr val="tx1"/>
                </a:solidFill>
                <a:effectLst/>
                <a:latin typeface="+mn-lt"/>
                <a:ea typeface="+mn-ea"/>
                <a:cs typeface="+mn-cs"/>
              </a:rPr>
              <a:t>welcome</a:t>
            </a:r>
            <a:r>
              <a:rPr lang="en-GB" sz="1200" kern="1200" dirty="0">
                <a:solidFill>
                  <a:schemeClr val="tx1"/>
                </a:solidFill>
                <a:effectLst/>
                <a:latin typeface="+mn-lt"/>
                <a:ea typeface="+mn-ea"/>
                <a:cs typeface="+mn-cs"/>
              </a:rPr>
              <a:t> participants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 part of the introduction, explain how this course has evolved and developed. It was initiated by Clare van Hamel, Foundation School Director, Severn Deanery to provide a Deanery based ‘Training the Trainers’ (How to Teach’) course in line with the Foundation Programme curriculum. We are grateful for a grant from Health Education England.</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After the day participants who leave their online evaluation can obtain a pdf of the  course slides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Contributors</a:t>
            </a: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Jeremy </a:t>
            </a:r>
            <a:r>
              <a:rPr lang="en-GB" sz="1200" kern="1200" dirty="0" err="1">
                <a:solidFill>
                  <a:schemeClr val="tx1"/>
                </a:solidFill>
                <a:effectLst/>
                <a:latin typeface="+mn-lt"/>
                <a:ea typeface="+mn-ea"/>
                <a:cs typeface="+mn-cs"/>
              </a:rPr>
              <a:t>Astin</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John Barnes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Alan Cook</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Clare van Hamel</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Mike O’Connor</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Rachel </a:t>
            </a:r>
            <a:r>
              <a:rPr lang="en-GB" sz="1200" kern="1200" dirty="0" err="1">
                <a:solidFill>
                  <a:schemeClr val="tx1"/>
                </a:solidFill>
                <a:effectLst/>
                <a:latin typeface="+mn-lt"/>
                <a:ea typeface="+mn-ea"/>
                <a:cs typeface="+mn-cs"/>
              </a:rPr>
              <a:t>Prout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Daniele</a:t>
            </a:r>
            <a:r>
              <a:rPr lang="en-GB" sz="1200" kern="1200" baseline="0" dirty="0">
                <a:solidFill>
                  <a:schemeClr val="tx1"/>
                </a:solidFill>
                <a:effectLst/>
                <a:latin typeface="+mn-lt"/>
                <a:ea typeface="+mn-ea"/>
                <a:cs typeface="+mn-cs"/>
              </a:rPr>
              <a:t> Savile-Tucker</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      Maisie </a:t>
            </a:r>
            <a:r>
              <a:rPr lang="en-GB" sz="1200" kern="1200" baseline="0" dirty="0" err="1">
                <a:solidFill>
                  <a:schemeClr val="tx1"/>
                </a:solidFill>
                <a:effectLst/>
                <a:latin typeface="+mn-lt"/>
                <a:ea typeface="+mn-ea"/>
                <a:cs typeface="+mn-cs"/>
              </a:rPr>
              <a:t>Shrubsall</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Marina </a:t>
            </a:r>
            <a:r>
              <a:rPr lang="en-GB" sz="1200" kern="1200" dirty="0" err="1">
                <a:solidFill>
                  <a:schemeClr val="tx1"/>
                </a:solidFill>
                <a:effectLst/>
                <a:latin typeface="+mn-lt"/>
                <a:ea typeface="+mn-ea"/>
                <a:cs typeface="+mn-cs"/>
              </a:rPr>
              <a:t>Soltan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533400" indent="-533400" eaLnBrk="1" hangingPunct="1">
              <a:lnSpc>
                <a:spcPct val="80000"/>
              </a:lnSpc>
              <a:buFontTx/>
              <a:buNone/>
            </a:pPr>
            <a:endParaRPr lang="en-GB" altLang="en-US" sz="1200"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a:t>
            </a:fld>
            <a:endParaRPr lang="en-US"/>
          </a:p>
        </p:txBody>
      </p:sp>
    </p:spTree>
    <p:extLst>
      <p:ext uri="{BB962C8B-B14F-4D97-AF65-F5344CB8AC3E}">
        <p14:creationId xmlns:p14="http://schemas.microsoft.com/office/powerpoint/2010/main" val="22857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Some examples: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a:solidFill>
                  <a:schemeClr val="tx1"/>
                </a:solidFill>
                <a:effectLst/>
                <a:latin typeface="+mn-lt"/>
                <a:ea typeface="+mn-ea"/>
                <a:cs typeface="+mn-cs"/>
              </a:rPr>
              <a:t>Kawasaki’s 10 / 20 /30 rules (2005)</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tx1"/>
                </a:solidFill>
                <a:effectLst/>
                <a:latin typeface="+mn-lt"/>
                <a:ea typeface="+mn-ea"/>
                <a:cs typeface="+mn-cs"/>
              </a:rPr>
              <a:t>No more than 10 slides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tx1"/>
                </a:solidFill>
                <a:effectLst/>
                <a:latin typeface="+mn-lt"/>
                <a:ea typeface="+mn-ea"/>
                <a:cs typeface="+mn-cs"/>
              </a:rPr>
              <a:t>No longer than 20 minutes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tx1"/>
                </a:solidFill>
                <a:effectLst/>
                <a:latin typeface="+mn-lt"/>
                <a:ea typeface="+mn-ea"/>
                <a:cs typeface="+mn-cs"/>
              </a:rPr>
              <a:t>No font smaller than 30</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We have broken all of these rules today! Arguably because teaching health professionals has more elements of imparting structure of knowledge whereas TED talks or Steve Jobs (see below) are more big-picture and conceptual – a possible discussion if time allows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See Steve Jobs presentation at </a:t>
            </a:r>
            <a:r>
              <a:rPr lang="en-GB" sz="1200" b="0" i="0" u="none" strike="noStrike" kern="1200" err="1">
                <a:solidFill>
                  <a:schemeClr val="tx1"/>
                </a:solidFill>
                <a:effectLst/>
                <a:latin typeface="+mn-lt"/>
                <a:ea typeface="+mn-ea"/>
                <a:cs typeface="+mn-cs"/>
              </a:rPr>
              <a:t>MacWorld</a:t>
            </a:r>
            <a:r>
              <a:rPr lang="en-GB" sz="1200" b="0" i="0" u="none" strike="noStrike" kern="1200">
                <a:solidFill>
                  <a:schemeClr val="tx1"/>
                </a:solidFill>
                <a:effectLst/>
                <a:latin typeface="+mn-lt"/>
                <a:ea typeface="+mn-ea"/>
                <a:cs typeface="+mn-cs"/>
              </a:rPr>
              <a:t> 2007: https://</a:t>
            </a:r>
            <a:r>
              <a:rPr lang="en-GB" sz="1200" b="0" i="0" u="none" strike="noStrike" kern="1200" err="1">
                <a:solidFill>
                  <a:schemeClr val="tx1"/>
                </a:solidFill>
                <a:effectLst/>
                <a:latin typeface="+mn-lt"/>
                <a:ea typeface="+mn-ea"/>
                <a:cs typeface="+mn-cs"/>
              </a:rPr>
              <a:t>www.youtube.com</a:t>
            </a:r>
            <a:r>
              <a:rPr lang="en-GB" sz="1200" b="0" i="0" u="none" strike="noStrike" kern="1200">
                <a:solidFill>
                  <a:schemeClr val="tx1"/>
                </a:solidFill>
                <a:effectLst/>
                <a:latin typeface="+mn-lt"/>
                <a:ea typeface="+mn-ea"/>
                <a:cs typeface="+mn-cs"/>
              </a:rPr>
              <a:t>/</a:t>
            </a:r>
            <a:r>
              <a:rPr lang="en-GB" sz="1200" b="0" i="0" u="none" strike="noStrike" kern="1200" err="1">
                <a:solidFill>
                  <a:schemeClr val="tx1"/>
                </a:solidFill>
                <a:effectLst/>
                <a:latin typeface="+mn-lt"/>
                <a:ea typeface="+mn-ea"/>
                <a:cs typeface="+mn-cs"/>
              </a:rPr>
              <a:t>watch?v</a:t>
            </a:r>
            <a:r>
              <a:rPr lang="en-GB" sz="1200" b="0" i="0" u="none" strike="noStrike" kern="1200">
                <a:solidFill>
                  <a:schemeClr val="tx1"/>
                </a:solidFill>
                <a:effectLst/>
                <a:latin typeface="+mn-lt"/>
                <a:ea typeface="+mn-ea"/>
                <a:cs typeface="+mn-cs"/>
              </a:rPr>
              <a:t>=P-a_R6ewrmM or any TED talk for good examples,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Image is </a:t>
            </a:r>
            <a:r>
              <a:rPr lang="en-GB" sz="1200" b="0" i="0" u="none" strike="noStrike" kern="1200">
                <a:solidFill>
                  <a:schemeClr val="tx1"/>
                </a:solidFill>
                <a:effectLst/>
                <a:latin typeface="+mn-lt"/>
                <a:ea typeface="+mn-ea"/>
                <a:cs typeface="+mn-cs"/>
              </a:rPr>
              <a:t>Edouard Manet </a:t>
            </a:r>
            <a:r>
              <a:rPr lang="en-GB" sz="1200" b="0" i="1" u="none" strike="noStrike" kern="1200">
                <a:solidFill>
                  <a:schemeClr val="tx1"/>
                </a:solidFill>
                <a:effectLst/>
                <a:latin typeface="+mn-lt"/>
                <a:ea typeface="+mn-ea"/>
                <a:cs typeface="+mn-cs"/>
              </a:rPr>
              <a:t>Music in the Tuileries </a:t>
            </a:r>
            <a:r>
              <a:rPr lang="en-GB" sz="1200" b="0" i="0" u="none" strike="noStrike" kern="1200">
                <a:solidFill>
                  <a:schemeClr val="tx1"/>
                </a:solidFill>
                <a:effectLst/>
                <a:latin typeface="+mn-lt"/>
                <a:ea typeface="+mn-ea"/>
                <a:cs typeface="+mn-cs"/>
              </a:rPr>
              <a:t>1862 taken from Wikimedia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20</a:t>
            </a:fld>
            <a:endParaRPr lang="en-US"/>
          </a:p>
        </p:txBody>
      </p:sp>
    </p:spTree>
    <p:extLst>
      <p:ext uri="{BB962C8B-B14F-4D97-AF65-F5344CB8AC3E}">
        <p14:creationId xmlns:p14="http://schemas.microsoft.com/office/powerpoint/2010/main" val="1963179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a:t>Show this slide briefly and then blank it during the small group team presentation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a:p>
          <a:p>
            <a:pPr marL="0" marR="0" lvl="0" indent="0" algn="l" defTabSz="457200" rtl="0" eaLnBrk="1" fontAlgn="auto" latinLnBrk="0" hangingPunct="1">
              <a:lnSpc>
                <a:spcPct val="100000"/>
              </a:lnSpc>
              <a:spcBef>
                <a:spcPts val="0"/>
              </a:spcBef>
              <a:spcAft>
                <a:spcPts val="0"/>
              </a:spcAft>
              <a:buClrTx/>
              <a:buSzTx/>
              <a:buFontTx/>
              <a:buNone/>
              <a:tabLst/>
              <a:defRPr/>
            </a:pPr>
            <a:r>
              <a:rPr lang="en-US" b="1"/>
              <a:t>Background information for trainers</a:t>
            </a:r>
          </a:p>
          <a:p>
            <a:r>
              <a:rPr lang="en-US"/>
              <a:t>Image is </a:t>
            </a:r>
            <a:r>
              <a:rPr lang="en-GB" sz="1200" b="0" i="0" u="none" strike="noStrike" kern="1200">
                <a:solidFill>
                  <a:schemeClr val="tx1"/>
                </a:solidFill>
                <a:effectLst/>
                <a:latin typeface="+mn-lt"/>
                <a:ea typeface="+mn-ea"/>
                <a:cs typeface="+mn-cs"/>
              </a:rPr>
              <a:t>P.S. </a:t>
            </a:r>
            <a:r>
              <a:rPr lang="en-GB" sz="1200" b="0" i="0" u="none" strike="noStrike" kern="1200" err="1">
                <a:solidFill>
                  <a:schemeClr val="tx1"/>
                </a:solidFill>
                <a:effectLst/>
                <a:latin typeface="+mn-lt"/>
                <a:ea typeface="+mn-ea"/>
                <a:cs typeface="+mn-cs"/>
              </a:rPr>
              <a:t>Krøyer</a:t>
            </a:r>
            <a:r>
              <a:rPr lang="en-GB" sz="1200" b="0" i="0" u="none" strike="noStrike" kern="1200">
                <a:solidFill>
                  <a:schemeClr val="tx1"/>
                </a:solidFill>
                <a:effectLst/>
                <a:latin typeface="+mn-lt"/>
                <a:ea typeface="+mn-ea"/>
                <a:cs typeface="+mn-cs"/>
              </a:rPr>
              <a:t>: </a:t>
            </a:r>
            <a:r>
              <a:rPr lang="en-GB" sz="1200" b="0" i="1" u="none" strike="noStrike" kern="1200">
                <a:solidFill>
                  <a:schemeClr val="tx1"/>
                </a:solidFill>
                <a:effectLst/>
                <a:latin typeface="+mn-lt"/>
                <a:ea typeface="+mn-ea"/>
                <a:cs typeface="+mn-cs"/>
              </a:rPr>
              <a:t>Artists at Lunch</a:t>
            </a:r>
            <a:r>
              <a:rPr lang="en-GB" sz="1200" b="0" i="0" u="none" strike="noStrike" kern="1200">
                <a:solidFill>
                  <a:schemeClr val="tx1"/>
                </a:solidFill>
                <a:effectLst/>
                <a:latin typeface="+mn-lt"/>
                <a:ea typeface="+mn-ea"/>
                <a:cs typeface="+mn-cs"/>
              </a:rPr>
              <a:t> (1883) from Wikipedia</a:t>
            </a:r>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21</a:t>
            </a:fld>
            <a:endParaRPr lang="en-US"/>
          </a:p>
        </p:txBody>
      </p:sp>
    </p:spTree>
    <p:extLst>
      <p:ext uri="{BB962C8B-B14F-4D97-AF65-F5344CB8AC3E}">
        <p14:creationId xmlns:p14="http://schemas.microsoft.com/office/powerpoint/2010/main" val="4084916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Background information for trainers</a:t>
            </a:r>
          </a:p>
          <a:p>
            <a:r>
              <a:rPr lang="en-US"/>
              <a:t>Image is </a:t>
            </a:r>
            <a:r>
              <a:rPr lang="en-GB" sz="1200" b="0" i="0" u="none" strike="noStrike" kern="1200">
                <a:solidFill>
                  <a:schemeClr val="tx1"/>
                </a:solidFill>
                <a:effectLst/>
                <a:latin typeface="+mn-lt"/>
                <a:ea typeface="+mn-ea"/>
                <a:cs typeface="+mn-cs"/>
              </a:rPr>
              <a:t>P.S. </a:t>
            </a:r>
            <a:r>
              <a:rPr lang="en-GB" sz="1200" b="0" i="0" u="none" strike="noStrike" kern="1200" err="1">
                <a:solidFill>
                  <a:schemeClr val="tx1"/>
                </a:solidFill>
                <a:effectLst/>
                <a:latin typeface="+mn-lt"/>
                <a:ea typeface="+mn-ea"/>
                <a:cs typeface="+mn-cs"/>
              </a:rPr>
              <a:t>Krøyer</a:t>
            </a:r>
            <a:r>
              <a:rPr lang="en-GB" sz="1200" b="0" i="0" u="none" strike="noStrike" kern="1200">
                <a:solidFill>
                  <a:schemeClr val="tx1"/>
                </a:solidFill>
                <a:effectLst/>
                <a:latin typeface="+mn-lt"/>
                <a:ea typeface="+mn-ea"/>
                <a:cs typeface="+mn-cs"/>
              </a:rPr>
              <a:t>: </a:t>
            </a:r>
            <a:r>
              <a:rPr lang="en-GB" sz="1200" b="0" i="1" u="none" strike="noStrike" kern="1200">
                <a:solidFill>
                  <a:schemeClr val="tx1"/>
                </a:solidFill>
                <a:effectLst/>
                <a:latin typeface="+mn-lt"/>
                <a:ea typeface="+mn-ea"/>
                <a:cs typeface="+mn-cs"/>
              </a:rPr>
              <a:t>Artists at Lunch</a:t>
            </a:r>
            <a:r>
              <a:rPr lang="en-GB" sz="1200" b="0" i="0" u="none" strike="noStrike" kern="1200">
                <a:solidFill>
                  <a:schemeClr val="tx1"/>
                </a:solidFill>
                <a:effectLst/>
                <a:latin typeface="+mn-lt"/>
                <a:ea typeface="+mn-ea"/>
                <a:cs typeface="+mn-cs"/>
              </a:rPr>
              <a:t> (1883) from Wikipedia</a:t>
            </a:r>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22</a:t>
            </a:fld>
            <a:endParaRPr lang="en-US"/>
          </a:p>
        </p:txBody>
      </p:sp>
    </p:spTree>
    <p:extLst>
      <p:ext uri="{BB962C8B-B14F-4D97-AF65-F5344CB8AC3E}">
        <p14:creationId xmlns:p14="http://schemas.microsoft.com/office/powerpoint/2010/main" val="4091081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Background information for trainers</a:t>
            </a:r>
          </a:p>
          <a:p>
            <a:r>
              <a:rPr lang="en-US"/>
              <a:t>Image is </a:t>
            </a:r>
            <a:r>
              <a:rPr lang="en-GB" sz="1200" b="0" i="0" u="none" strike="noStrike" kern="1200">
                <a:solidFill>
                  <a:schemeClr val="tx1"/>
                </a:solidFill>
                <a:effectLst/>
                <a:latin typeface="+mn-lt"/>
                <a:ea typeface="+mn-ea"/>
                <a:cs typeface="+mn-cs"/>
              </a:rPr>
              <a:t>P.S. </a:t>
            </a:r>
            <a:r>
              <a:rPr lang="en-GB" sz="1200" b="0" i="0" u="none" strike="noStrike" kern="1200" err="1">
                <a:solidFill>
                  <a:schemeClr val="tx1"/>
                </a:solidFill>
                <a:effectLst/>
                <a:latin typeface="+mn-lt"/>
                <a:ea typeface="+mn-ea"/>
                <a:cs typeface="+mn-cs"/>
              </a:rPr>
              <a:t>Krøyer</a:t>
            </a:r>
            <a:r>
              <a:rPr lang="en-GB" sz="1200" b="0" i="0" u="none" strike="noStrike" kern="1200">
                <a:solidFill>
                  <a:schemeClr val="tx1"/>
                </a:solidFill>
                <a:effectLst/>
                <a:latin typeface="+mn-lt"/>
                <a:ea typeface="+mn-ea"/>
                <a:cs typeface="+mn-cs"/>
              </a:rPr>
              <a:t>: </a:t>
            </a:r>
            <a:r>
              <a:rPr lang="en-GB" sz="1200" b="0" i="1" u="none" strike="noStrike" kern="1200">
                <a:solidFill>
                  <a:schemeClr val="tx1"/>
                </a:solidFill>
                <a:effectLst/>
                <a:latin typeface="+mn-lt"/>
                <a:ea typeface="+mn-ea"/>
                <a:cs typeface="+mn-cs"/>
              </a:rPr>
              <a:t>Artists at Lunch</a:t>
            </a:r>
            <a:r>
              <a:rPr lang="en-GB" sz="1200" b="0" i="0" u="none" strike="noStrike" kern="1200">
                <a:solidFill>
                  <a:schemeClr val="tx1"/>
                </a:solidFill>
                <a:effectLst/>
                <a:latin typeface="+mn-lt"/>
                <a:ea typeface="+mn-ea"/>
                <a:cs typeface="+mn-cs"/>
              </a:rPr>
              <a:t> (1883) from Wikipedia</a:t>
            </a:r>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23</a:t>
            </a:fld>
            <a:endParaRPr lang="en-US"/>
          </a:p>
        </p:txBody>
      </p:sp>
    </p:spTree>
    <p:extLst>
      <p:ext uri="{BB962C8B-B14F-4D97-AF65-F5344CB8AC3E}">
        <p14:creationId xmlns:p14="http://schemas.microsoft.com/office/powerpoint/2010/main" val="1694169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a:t>Split into pairs, 2 minutes on advantages and disadvantages of each layout. Gather ideas on a flipchart (2 minutes)</a:t>
            </a:r>
          </a:p>
          <a:p>
            <a:endParaRPr lang="en-US"/>
          </a:p>
          <a:p>
            <a:r>
              <a:rPr lang="en-US" b="1"/>
              <a:t>Background information for Trainers</a:t>
            </a:r>
          </a:p>
          <a:p>
            <a:r>
              <a:rPr lang="en-US"/>
              <a:t>Image is </a:t>
            </a:r>
            <a:r>
              <a:rPr lang="en-GB" sz="1200" b="0" i="0" u="none" strike="noStrike" kern="1200">
                <a:solidFill>
                  <a:schemeClr val="tx1"/>
                </a:solidFill>
                <a:effectLst/>
                <a:latin typeface="+mn-lt"/>
                <a:ea typeface="+mn-ea"/>
                <a:cs typeface="+mn-cs"/>
              </a:rPr>
              <a:t>P.S. </a:t>
            </a:r>
            <a:r>
              <a:rPr lang="en-GB" sz="1200" b="0" i="0" u="none" strike="noStrike" kern="1200" err="1">
                <a:solidFill>
                  <a:schemeClr val="tx1"/>
                </a:solidFill>
                <a:effectLst/>
                <a:latin typeface="+mn-lt"/>
                <a:ea typeface="+mn-ea"/>
                <a:cs typeface="+mn-cs"/>
              </a:rPr>
              <a:t>Krøyer</a:t>
            </a:r>
            <a:r>
              <a:rPr lang="en-GB" sz="1200" b="0" i="0" u="none" strike="noStrike" kern="1200">
                <a:solidFill>
                  <a:schemeClr val="tx1"/>
                </a:solidFill>
                <a:effectLst/>
                <a:latin typeface="+mn-lt"/>
                <a:ea typeface="+mn-ea"/>
                <a:cs typeface="+mn-cs"/>
              </a:rPr>
              <a:t>: </a:t>
            </a:r>
            <a:r>
              <a:rPr lang="en-GB" sz="1200" b="0" i="1" u="none" strike="noStrike" kern="1200">
                <a:solidFill>
                  <a:schemeClr val="tx1"/>
                </a:solidFill>
                <a:effectLst/>
                <a:latin typeface="+mn-lt"/>
                <a:ea typeface="+mn-ea"/>
                <a:cs typeface="+mn-cs"/>
              </a:rPr>
              <a:t>Artists at Lunch</a:t>
            </a:r>
            <a:r>
              <a:rPr lang="en-GB" sz="1200" b="0" i="0" u="none" strike="noStrike" kern="1200">
                <a:solidFill>
                  <a:schemeClr val="tx1"/>
                </a:solidFill>
                <a:effectLst/>
                <a:latin typeface="+mn-lt"/>
                <a:ea typeface="+mn-ea"/>
                <a:cs typeface="+mn-cs"/>
              </a:rPr>
              <a:t> (1883) from Wikipedia</a:t>
            </a:r>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24</a:t>
            </a:fld>
            <a:endParaRPr lang="en-US"/>
          </a:p>
        </p:txBody>
      </p:sp>
    </p:spTree>
    <p:extLst>
      <p:ext uri="{BB962C8B-B14F-4D97-AF65-F5344CB8AC3E}">
        <p14:creationId xmlns:p14="http://schemas.microsoft.com/office/powerpoint/2010/main" val="3766287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a:t>Layout 1 is more controlled</a:t>
            </a:r>
          </a:p>
          <a:p>
            <a:r>
              <a:rPr lang="en-US"/>
              <a:t>Layout 2 encourages interaction (teacher is more one of the group), but note that the participants on either side of the teacher have been unintentionally excluded</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b="1"/>
              <a:t>Background information for Trainers</a:t>
            </a:r>
          </a:p>
          <a:p>
            <a:r>
              <a:rPr lang="en-US"/>
              <a:t>Image is </a:t>
            </a:r>
            <a:r>
              <a:rPr lang="en-GB" sz="1200" b="0" i="0" u="none" strike="noStrike" kern="1200">
                <a:solidFill>
                  <a:schemeClr val="tx1"/>
                </a:solidFill>
                <a:effectLst/>
                <a:latin typeface="+mn-lt"/>
                <a:ea typeface="+mn-ea"/>
                <a:cs typeface="+mn-cs"/>
              </a:rPr>
              <a:t>P.S. </a:t>
            </a:r>
            <a:r>
              <a:rPr lang="en-GB" sz="1200" b="0" i="0" u="none" strike="noStrike" kern="1200" err="1">
                <a:solidFill>
                  <a:schemeClr val="tx1"/>
                </a:solidFill>
                <a:effectLst/>
                <a:latin typeface="+mn-lt"/>
                <a:ea typeface="+mn-ea"/>
                <a:cs typeface="+mn-cs"/>
              </a:rPr>
              <a:t>Krøyer</a:t>
            </a:r>
            <a:r>
              <a:rPr lang="en-GB" sz="1200" b="0" i="0" u="none" strike="noStrike" kern="1200">
                <a:solidFill>
                  <a:schemeClr val="tx1"/>
                </a:solidFill>
                <a:effectLst/>
                <a:latin typeface="+mn-lt"/>
                <a:ea typeface="+mn-ea"/>
                <a:cs typeface="+mn-cs"/>
              </a:rPr>
              <a:t>: </a:t>
            </a:r>
            <a:r>
              <a:rPr lang="en-GB" sz="1200" b="0" i="1" u="none" strike="noStrike" kern="1200">
                <a:solidFill>
                  <a:schemeClr val="tx1"/>
                </a:solidFill>
                <a:effectLst/>
                <a:latin typeface="+mn-lt"/>
                <a:ea typeface="+mn-ea"/>
                <a:cs typeface="+mn-cs"/>
              </a:rPr>
              <a:t>Artists at Lunch</a:t>
            </a:r>
            <a:r>
              <a:rPr lang="en-GB" sz="1200" b="0" i="0" u="none" strike="noStrike" kern="1200">
                <a:solidFill>
                  <a:schemeClr val="tx1"/>
                </a:solidFill>
                <a:effectLst/>
                <a:latin typeface="+mn-lt"/>
                <a:ea typeface="+mn-ea"/>
                <a:cs typeface="+mn-cs"/>
              </a:rPr>
              <a:t> (1883) from Wikipedia</a:t>
            </a:r>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25</a:t>
            </a:fld>
            <a:endParaRPr lang="en-US"/>
          </a:p>
        </p:txBody>
      </p:sp>
    </p:spTree>
    <p:extLst>
      <p:ext uri="{BB962C8B-B14F-4D97-AF65-F5344CB8AC3E}">
        <p14:creationId xmlns:p14="http://schemas.microsoft.com/office/powerpoint/2010/main" val="2404158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Background information for Trainers</a:t>
            </a:r>
          </a:p>
          <a:p>
            <a:r>
              <a:rPr lang="en-US"/>
              <a:t>Image is </a:t>
            </a:r>
            <a:r>
              <a:rPr lang="en-GB" sz="1200" b="0" i="0" u="none" strike="noStrike" kern="1200">
                <a:solidFill>
                  <a:schemeClr val="tx1"/>
                </a:solidFill>
                <a:effectLst/>
                <a:latin typeface="+mn-lt"/>
                <a:ea typeface="+mn-ea"/>
                <a:cs typeface="+mn-cs"/>
              </a:rPr>
              <a:t>P.S. </a:t>
            </a:r>
            <a:r>
              <a:rPr lang="en-GB" sz="1200" b="0" i="0" u="none" strike="noStrike" kern="1200" err="1">
                <a:solidFill>
                  <a:schemeClr val="tx1"/>
                </a:solidFill>
                <a:effectLst/>
                <a:latin typeface="+mn-lt"/>
                <a:ea typeface="+mn-ea"/>
                <a:cs typeface="+mn-cs"/>
              </a:rPr>
              <a:t>Krøyer</a:t>
            </a:r>
            <a:r>
              <a:rPr lang="en-GB" sz="1200" b="0" i="0" u="none" strike="noStrike" kern="1200">
                <a:solidFill>
                  <a:schemeClr val="tx1"/>
                </a:solidFill>
                <a:effectLst/>
                <a:latin typeface="+mn-lt"/>
                <a:ea typeface="+mn-ea"/>
                <a:cs typeface="+mn-cs"/>
              </a:rPr>
              <a:t>: </a:t>
            </a:r>
            <a:r>
              <a:rPr lang="en-GB" sz="1200" b="0" i="1" u="none" strike="noStrike" kern="1200">
                <a:solidFill>
                  <a:schemeClr val="tx1"/>
                </a:solidFill>
                <a:effectLst/>
                <a:latin typeface="+mn-lt"/>
                <a:ea typeface="+mn-ea"/>
                <a:cs typeface="+mn-cs"/>
              </a:rPr>
              <a:t>Artists at Lunch</a:t>
            </a:r>
            <a:r>
              <a:rPr lang="en-GB" sz="1200" b="0" i="0" u="none" strike="noStrike" kern="1200">
                <a:solidFill>
                  <a:schemeClr val="tx1"/>
                </a:solidFill>
                <a:effectLst/>
                <a:latin typeface="+mn-lt"/>
                <a:ea typeface="+mn-ea"/>
                <a:cs typeface="+mn-cs"/>
              </a:rPr>
              <a:t> (1883) from Wikipedia</a:t>
            </a:r>
          </a:p>
          <a:p>
            <a:r>
              <a:rPr lang="en-GB" sz="1200" b="0" i="0" u="none" strike="noStrike" kern="1200">
                <a:solidFill>
                  <a:schemeClr val="tx1"/>
                </a:solidFill>
                <a:effectLst/>
                <a:latin typeface="+mn-lt"/>
                <a:ea typeface="+mn-ea"/>
                <a:cs typeface="+mn-cs"/>
              </a:rPr>
              <a:t>Flipchart image is from Wikipedia</a:t>
            </a:r>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26</a:t>
            </a:fld>
            <a:endParaRPr lang="en-US"/>
          </a:p>
        </p:txBody>
      </p:sp>
    </p:spTree>
    <p:extLst>
      <p:ext uri="{BB962C8B-B14F-4D97-AF65-F5344CB8AC3E}">
        <p14:creationId xmlns:p14="http://schemas.microsoft.com/office/powerpoint/2010/main" val="3740560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a:t>Introduce the ESDC model as</a:t>
            </a:r>
            <a:r>
              <a:rPr lang="en-US" baseline="0"/>
              <a:t> a model for planning a session. Encourage them to use it for next exercise.</a:t>
            </a:r>
            <a:endParaRPr lang="en-US"/>
          </a:p>
          <a:p>
            <a:endParaRPr lang="en-US"/>
          </a:p>
          <a:p>
            <a:endParaRPr lang="en-US"/>
          </a:p>
          <a:p>
            <a:endParaRPr lang="en-US"/>
          </a:p>
          <a:p>
            <a:r>
              <a:rPr lang="en-US"/>
              <a:t>This teaching day can be used as an example: It comprises: </a:t>
            </a:r>
          </a:p>
          <a:p>
            <a:pPr marL="171450" indent="-171450">
              <a:buFont typeface="Arial" panose="020B0604020202020204" pitchFamily="34" charset="0"/>
              <a:buChar char="•"/>
            </a:pPr>
            <a:r>
              <a:rPr lang="en-US" b="1"/>
              <a:t>Environment</a:t>
            </a:r>
          </a:p>
          <a:p>
            <a:r>
              <a:rPr lang="en-US"/>
              <a:t>	Detailed instructions for pre-course preparation and setting up the room are included in the Notes section of the introductory slide</a:t>
            </a:r>
          </a:p>
          <a:p>
            <a:pPr marL="171450" indent="-171450">
              <a:buFont typeface="Arial" panose="020B0604020202020204" pitchFamily="34" charset="0"/>
              <a:buChar char="•"/>
            </a:pPr>
            <a:r>
              <a:rPr lang="en-US" b="1"/>
              <a:t>Set</a:t>
            </a:r>
            <a:r>
              <a:rPr lang="en-US"/>
              <a:t> - Aims and Objectives</a:t>
            </a:r>
          </a:p>
          <a:p>
            <a:r>
              <a:rPr lang="en-US"/>
              <a:t>	We have 1 slide for a broad aim and 2 slides for detailed objectives (aka Learning Outcomes)</a:t>
            </a:r>
          </a:p>
          <a:p>
            <a:pPr marL="171450" indent="-171450">
              <a:buFont typeface="Arial" panose="020B0604020202020204" pitchFamily="34" charset="0"/>
              <a:buChar char="•"/>
            </a:pPr>
            <a:r>
              <a:rPr lang="en-US" b="1"/>
              <a:t>Dialogue</a:t>
            </a:r>
          </a:p>
          <a:p>
            <a:r>
              <a:rPr lang="en-US"/>
              <a:t>	The day is structured around the PowerPoint set, but the Notes sections of the slides also structure the activities during the day.</a:t>
            </a:r>
          </a:p>
          <a:p>
            <a:pPr marL="171450" indent="-171450">
              <a:buFont typeface="Arial" panose="020B0604020202020204" pitchFamily="34" charset="0"/>
              <a:buChar char="•"/>
            </a:pPr>
            <a:r>
              <a:rPr lang="en-US" b="1"/>
              <a:t>Closure</a:t>
            </a:r>
          </a:p>
          <a:p>
            <a:r>
              <a:rPr lang="en-US"/>
              <a:t>	We have a specific slide for this – not just ‘Any Questions’. This is commonly the bit people miss.</a:t>
            </a:r>
          </a:p>
          <a:p>
            <a:endParaRPr lang="en-US"/>
          </a:p>
          <a:p>
            <a:r>
              <a:rPr lang="en-US"/>
              <a:t>A previous participant suggested </a:t>
            </a:r>
            <a:r>
              <a:rPr lang="en-US" b="1"/>
              <a:t>E</a:t>
            </a:r>
            <a:r>
              <a:rPr lang="en-US"/>
              <a:t>very </a:t>
            </a:r>
            <a:r>
              <a:rPr lang="en-US" b="1"/>
              <a:t>S</a:t>
            </a:r>
            <a:r>
              <a:rPr lang="en-US"/>
              <a:t>tudent </a:t>
            </a:r>
            <a:r>
              <a:rPr lang="en-US" b="1"/>
              <a:t>D</a:t>
            </a:r>
            <a:r>
              <a:rPr lang="en-US"/>
              <a:t>eserves </a:t>
            </a:r>
            <a:r>
              <a:rPr lang="en-US" b="1"/>
              <a:t>C</a:t>
            </a:r>
            <a:r>
              <a:rPr lang="en-US"/>
              <a:t>offee as an aide-memoire</a:t>
            </a:r>
          </a:p>
          <a:p>
            <a:endParaRPr lang="en-US"/>
          </a:p>
          <a:p>
            <a:pPr marL="171450" indent="-171450">
              <a:buFont typeface="Arial" panose="020B0604020202020204" pitchFamily="34" charset="0"/>
              <a:buChar char="•"/>
            </a:pPr>
            <a:r>
              <a:rPr lang="en-US" b="1"/>
              <a:t>Evaluation</a:t>
            </a:r>
          </a:p>
          <a:p>
            <a:r>
              <a:rPr lang="en-US"/>
              <a:t>	Will be discussed later in the day</a:t>
            </a:r>
          </a:p>
          <a:p>
            <a:endParaRPr lang="en-US"/>
          </a:p>
          <a:p>
            <a:pPr marL="171450" indent="-171450">
              <a:buFont typeface="Arial" panose="020B0604020202020204" pitchFamily="34" charset="0"/>
              <a:buChar char="•"/>
            </a:pPr>
            <a:r>
              <a:rPr lang="en-US" b="1"/>
              <a:t>Teaching</a:t>
            </a:r>
            <a:r>
              <a:rPr lang="en-US"/>
              <a:t> plan</a:t>
            </a:r>
          </a:p>
          <a:p>
            <a:r>
              <a:rPr lang="en-US"/>
              <a:t>	Pulling all this together produces a teaching plan </a:t>
            </a: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27</a:t>
            </a:fld>
            <a:endParaRPr lang="en-US"/>
          </a:p>
        </p:txBody>
      </p:sp>
    </p:spTree>
    <p:extLst>
      <p:ext uri="{BB962C8B-B14F-4D97-AF65-F5344CB8AC3E}">
        <p14:creationId xmlns:p14="http://schemas.microsoft.com/office/powerpoint/2010/main" val="2170325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Split into two groups and ask</a:t>
            </a:r>
            <a:r>
              <a:rPr lang="en-GB" baseline="0"/>
              <a:t> one to prep and deliver something (anything) – but it should be delivered as a small group session.</a:t>
            </a:r>
          </a:p>
          <a:p>
            <a:endParaRPr lang="en-GB" baseline="0"/>
          </a:p>
          <a:p>
            <a:r>
              <a:rPr lang="en-GB" baseline="0"/>
              <a:t>The second group should deliver something as a large group session.</a:t>
            </a:r>
          </a:p>
          <a:p>
            <a:endParaRPr lang="en-GB" baseline="0"/>
          </a:p>
          <a:p>
            <a:r>
              <a:rPr lang="en-GB" baseline="0"/>
              <a:t>If there are three groups, we recommend dividing the groups slightly unevenly (e.g. 6,6,9) – with the largest group prepping something to give to the whole group as a large session, whilst the other two prep something to deliver as a small session. Each group delivers to half of the larger group (at different ends of the room)</a:t>
            </a:r>
          </a:p>
          <a:p>
            <a:endParaRPr lang="en-GB" baseline="0"/>
          </a:p>
          <a:p>
            <a:r>
              <a:rPr lang="en-GB" baseline="0"/>
              <a:t>Previous examples included;</a:t>
            </a:r>
          </a:p>
          <a:p>
            <a:endParaRPr lang="en-GB" baseline="0"/>
          </a:p>
          <a:p>
            <a:r>
              <a:rPr lang="en-GB" baseline="0"/>
              <a:t>How to pop up on a surfboard</a:t>
            </a:r>
          </a:p>
          <a:p>
            <a:r>
              <a:rPr lang="en-GB" baseline="0"/>
              <a:t>How to moonwalk</a:t>
            </a:r>
          </a:p>
          <a:p>
            <a:r>
              <a:rPr lang="en-GB" baseline="0"/>
              <a:t>Rules of rugby</a:t>
            </a:r>
          </a:p>
          <a:p>
            <a:r>
              <a:rPr lang="en-GB" baseline="0"/>
              <a:t>Things to do in the southwest</a:t>
            </a:r>
          </a:p>
          <a:p>
            <a:endParaRPr lang="en-GB" baseline="0"/>
          </a:p>
          <a:p>
            <a:r>
              <a:rPr lang="en-GB" baseline="0"/>
              <a:t>There should be a short, facilitator led, feedback at the end of each </a:t>
            </a:r>
            <a:r>
              <a:rPr lang="en-GB" baseline="0" err="1"/>
              <a:t>sessiojn</a:t>
            </a:r>
            <a:endParaRPr lang="en-GB" baseline="0"/>
          </a:p>
        </p:txBody>
      </p:sp>
      <p:sp>
        <p:nvSpPr>
          <p:cNvPr id="4" name="Slide Number Placeholder 3"/>
          <p:cNvSpPr>
            <a:spLocks noGrp="1"/>
          </p:cNvSpPr>
          <p:nvPr>
            <p:ph type="sldNum" sz="quarter" idx="5"/>
          </p:nvPr>
        </p:nvSpPr>
        <p:spPr/>
        <p:txBody>
          <a:bodyPr/>
          <a:lstStyle/>
          <a:p>
            <a:fld id="{DB0B3131-83C0-9847-95A8-B83A12FBB63A}" type="slidenum">
              <a:rPr lang="en-US" smtClean="0"/>
              <a:t>28</a:t>
            </a:fld>
            <a:endParaRPr lang="en-US"/>
          </a:p>
        </p:txBody>
      </p:sp>
    </p:spTree>
    <p:extLst>
      <p:ext uri="{BB962C8B-B14F-4D97-AF65-F5344CB8AC3E}">
        <p14:creationId xmlns:p14="http://schemas.microsoft.com/office/powerpoint/2010/main" val="1809299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The picture is Monet. Still Life with Grapes 1880. On Wikimedia commons and labelled for re-use.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a:solidFill>
                <a:schemeClr val="tx1"/>
              </a:solidFill>
              <a:effectLst/>
              <a:latin typeface="+mn-lt"/>
              <a:ea typeface="+mn-ea"/>
              <a:cs typeface="+mn-cs"/>
            </a:endParaRPr>
          </a:p>
          <a:p>
            <a:endParaRPr lang="en-GB"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DB0B3131-83C0-9847-95A8-B83A12FBB63A}" type="slidenum">
              <a:rPr lang="en-US" smtClean="0"/>
              <a:t>29</a:t>
            </a:fld>
            <a:endParaRPr lang="en-US"/>
          </a:p>
        </p:txBody>
      </p:sp>
    </p:spTree>
    <p:extLst>
      <p:ext uri="{BB962C8B-B14F-4D97-AF65-F5344CB8AC3E}">
        <p14:creationId xmlns:p14="http://schemas.microsoft.com/office/powerpoint/2010/main" val="49532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Picture is by Edouard Manet. </a:t>
            </a:r>
            <a:r>
              <a:rPr lang="en-GB" sz="1200" i="1" kern="1200">
                <a:solidFill>
                  <a:schemeClr val="tx1"/>
                </a:solidFill>
                <a:effectLst/>
                <a:latin typeface="+mn-lt"/>
                <a:ea typeface="+mn-ea"/>
                <a:cs typeface="+mn-cs"/>
              </a:rPr>
              <a:t>Young Steer in a Field</a:t>
            </a:r>
            <a:r>
              <a:rPr lang="en-GB" sz="1200" kern="1200">
                <a:solidFill>
                  <a:schemeClr val="tx1"/>
                </a:solidFill>
                <a:effectLst/>
                <a:latin typeface="+mn-lt"/>
                <a:ea typeface="+mn-ea"/>
                <a:cs typeface="+mn-cs"/>
              </a:rPr>
              <a:t>. Wikimedia, marked for re-use.</a:t>
            </a:r>
          </a:p>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t>3</a:t>
            </a:fld>
            <a:endParaRPr lang="en-US"/>
          </a:p>
        </p:txBody>
      </p:sp>
    </p:spTree>
    <p:extLst>
      <p:ext uri="{BB962C8B-B14F-4D97-AF65-F5344CB8AC3E}">
        <p14:creationId xmlns:p14="http://schemas.microsoft.com/office/powerpoint/2010/main" val="2485597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B3131-83C0-9847-95A8-B83A12FBB63A}" type="slidenum">
              <a:rPr lang="en-US" smtClean="0"/>
              <a:t>30</a:t>
            </a:fld>
            <a:endParaRPr lang="en-US"/>
          </a:p>
        </p:txBody>
      </p:sp>
    </p:spTree>
    <p:extLst>
      <p:ext uri="{BB962C8B-B14F-4D97-AF65-F5344CB8AC3E}">
        <p14:creationId xmlns:p14="http://schemas.microsoft.com/office/powerpoint/2010/main" val="1178392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This is a nice ice</a:t>
            </a:r>
            <a:r>
              <a:rPr lang="en-GB" sz="1200" kern="1200" baseline="0">
                <a:solidFill>
                  <a:schemeClr val="tx1"/>
                </a:solidFill>
                <a:effectLst/>
                <a:latin typeface="+mn-lt"/>
                <a:ea typeface="+mn-ea"/>
                <a:cs typeface="+mn-cs"/>
              </a:rPr>
              <a:t> breaker and after having a go can discuss open versus closed and when both are used. We find that most medics think they use mostly open questions at work, but often most questions we use in clinical practice are closed.</a:t>
            </a:r>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Practise open and closed questions – this should be a very quick activity.</a:t>
            </a:r>
            <a:r>
              <a:rPr lang="en-GB">
                <a:effectLst/>
              </a:rPr>
              <a:t> </a:t>
            </a:r>
          </a:p>
          <a:p>
            <a:endParaRPr lang="en-GB">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Background Information for trainers</a:t>
            </a: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Image is </a:t>
            </a:r>
            <a:r>
              <a:rPr lang="en-GB" sz="1200" b="0" i="0" u="none" strike="noStrike" kern="1200">
                <a:solidFill>
                  <a:schemeClr val="tx1"/>
                </a:solidFill>
                <a:effectLst/>
                <a:latin typeface="+mn-lt"/>
                <a:ea typeface="+mn-ea"/>
                <a:cs typeface="+mn-cs"/>
              </a:rPr>
              <a:t>taken from Wikimedia</a:t>
            </a:r>
          </a:p>
        </p:txBody>
      </p:sp>
      <p:sp>
        <p:nvSpPr>
          <p:cNvPr id="4" name="Slide Number Placeholder 3"/>
          <p:cNvSpPr>
            <a:spLocks noGrp="1"/>
          </p:cNvSpPr>
          <p:nvPr>
            <p:ph type="sldNum" sz="quarter" idx="10"/>
          </p:nvPr>
        </p:nvSpPr>
        <p:spPr/>
        <p:txBody>
          <a:bodyPr/>
          <a:lstStyle/>
          <a:p>
            <a:fld id="{DB0B3131-83C0-9847-95A8-B83A12FBB63A}" type="slidenum">
              <a:rPr lang="en-US" smtClean="0"/>
              <a:t>31</a:t>
            </a:fld>
            <a:endParaRPr lang="en-US"/>
          </a:p>
        </p:txBody>
      </p:sp>
    </p:spTree>
    <p:extLst>
      <p:ext uri="{BB962C8B-B14F-4D97-AF65-F5344CB8AC3E}">
        <p14:creationId xmlns:p14="http://schemas.microsoft.com/office/powerpoint/2010/main" val="2732783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Practise closed and open questions – this should be a very quick activity.</a:t>
            </a:r>
            <a:r>
              <a:rPr lang="en-GB">
                <a:effectLst/>
              </a:rPr>
              <a:t> </a:t>
            </a:r>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t>32</a:t>
            </a:fld>
            <a:endParaRPr lang="en-US"/>
          </a:p>
        </p:txBody>
      </p:sp>
    </p:spTree>
    <p:extLst>
      <p:ext uri="{BB962C8B-B14F-4D97-AF65-F5344CB8AC3E}">
        <p14:creationId xmlns:p14="http://schemas.microsoft.com/office/powerpoint/2010/main" val="1955711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this slide to encourage participants to come up with their own ideas for relevance before showing the next one</a:t>
            </a:r>
          </a:p>
          <a:p>
            <a:endParaRPr lang="en-GB" b="1"/>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Background Information for trainers</a:t>
            </a:r>
          </a:p>
          <a:p>
            <a:r>
              <a:rPr lang="en-GB" b="0"/>
              <a:t>A. H. Maslow. A Theory of Human Motivation. (1943) </a:t>
            </a:r>
            <a:r>
              <a:rPr lang="en-GB" i="1"/>
              <a:t>Psychological Review</a:t>
            </a:r>
            <a:r>
              <a:rPr lang="en-GB"/>
              <a:t>, 50, 370-396.</a:t>
            </a:r>
          </a:p>
          <a:p>
            <a:pPr marL="0" indent="0">
              <a:buFontTx/>
              <a:buNone/>
            </a:pPr>
            <a:r>
              <a:rPr lang="en-GB"/>
              <a:t>Image is from </a:t>
            </a:r>
            <a:r>
              <a:rPr lang="en-GB" err="1"/>
              <a:t>FlickR</a:t>
            </a:r>
            <a:endParaRPr lang="en-GB"/>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33</a:t>
            </a:fld>
            <a:endParaRPr lang="en-US"/>
          </a:p>
        </p:txBody>
      </p:sp>
    </p:spTree>
    <p:extLst>
      <p:ext uri="{BB962C8B-B14F-4D97-AF65-F5344CB8AC3E}">
        <p14:creationId xmlns:p14="http://schemas.microsoft.com/office/powerpoint/2010/main" val="1711064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Background Information for trainers</a:t>
            </a:r>
          </a:p>
          <a:p>
            <a:r>
              <a:rPr lang="en-GB" b="0"/>
              <a:t>A. H. Maslow. A Theory of Human Motivation. (1943) </a:t>
            </a:r>
            <a:r>
              <a:rPr lang="en-GB" i="1"/>
              <a:t>Psychological Review</a:t>
            </a:r>
            <a:r>
              <a:rPr lang="en-GB"/>
              <a:t>, 50, 370-396.</a:t>
            </a:r>
          </a:p>
          <a:p>
            <a:pPr marL="0" indent="0">
              <a:buFontTx/>
              <a:buNone/>
            </a:pPr>
            <a:r>
              <a:rPr lang="en-GB"/>
              <a:t>Image is from </a:t>
            </a:r>
            <a:r>
              <a:rPr lang="en-GB" err="1"/>
              <a:t>FlickR</a:t>
            </a:r>
            <a:endParaRPr lang="en-GB"/>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34</a:t>
            </a:fld>
            <a:endParaRPr lang="en-US"/>
          </a:p>
        </p:txBody>
      </p:sp>
    </p:spTree>
    <p:extLst>
      <p:ext uri="{BB962C8B-B14F-4D97-AF65-F5344CB8AC3E}">
        <p14:creationId xmlns:p14="http://schemas.microsoft.com/office/powerpoint/2010/main" val="1590827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Theory - whole group (20 minutes)</a:t>
            </a:r>
          </a:p>
          <a:p>
            <a:pPr lvl="1"/>
            <a:r>
              <a:rPr lang="en-GB" sz="1200" kern="1200">
                <a:solidFill>
                  <a:schemeClr val="tx1"/>
                </a:solidFill>
                <a:effectLst/>
                <a:latin typeface="+mn-lt"/>
                <a:ea typeface="+mn-ea"/>
                <a:cs typeface="+mn-cs"/>
              </a:rPr>
              <a:t>Adult learning theories and cycles</a:t>
            </a:r>
          </a:p>
          <a:p>
            <a:pPr lvl="1"/>
            <a:r>
              <a:rPr lang="en-GB" sz="1200" kern="1200">
                <a:solidFill>
                  <a:schemeClr val="tx1"/>
                </a:solidFill>
                <a:effectLst/>
                <a:latin typeface="+mn-lt"/>
                <a:ea typeface="+mn-ea"/>
                <a:cs typeface="+mn-cs"/>
              </a:rPr>
              <a:t>Types of teaching</a:t>
            </a:r>
          </a:p>
          <a:p>
            <a:pPr lvl="1"/>
            <a:r>
              <a:rPr lang="en-GB" sz="1200" kern="1200">
                <a:solidFill>
                  <a:schemeClr val="tx1"/>
                </a:solidFill>
                <a:effectLst/>
                <a:latin typeface="+mn-lt"/>
                <a:ea typeface="+mn-ea"/>
                <a:cs typeface="+mn-cs"/>
              </a:rPr>
              <a:t>Skills learning and competencies</a:t>
            </a:r>
          </a:p>
          <a:p>
            <a:endParaRPr lang="en-GB" sz="1200" b="0" i="0" u="none" strike="noStrike" kern="1200">
              <a:solidFill>
                <a:schemeClr val="tx1"/>
              </a:solidFill>
              <a:effectLst/>
              <a:latin typeface="+mn-lt"/>
              <a:ea typeface="+mn-ea"/>
              <a:cs typeface="+mn-cs"/>
            </a:endParaRPr>
          </a:p>
          <a:p>
            <a:endParaRPr lang="en-GB" sz="1200" b="0" i="0" u="none" strike="noStrike" kern="1200">
              <a:solidFill>
                <a:schemeClr val="tx1"/>
              </a:solidFill>
              <a:effectLst/>
              <a:latin typeface="+mn-lt"/>
              <a:ea typeface="+mn-ea"/>
              <a:cs typeface="+mn-cs"/>
            </a:endParaRPr>
          </a:p>
          <a:p>
            <a:r>
              <a:rPr lang="en-GB" sz="1200" b="1" i="0" u="none" strike="noStrike" kern="120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Image is Camille </a:t>
            </a:r>
            <a:r>
              <a:rPr lang="en-GB" sz="1200" kern="1200" err="1">
                <a:solidFill>
                  <a:schemeClr val="tx1"/>
                </a:solidFill>
                <a:effectLst/>
                <a:latin typeface="+mn-lt"/>
                <a:ea typeface="+mn-ea"/>
                <a:cs typeface="+mn-cs"/>
              </a:rPr>
              <a:t>Pissaro</a:t>
            </a:r>
            <a:r>
              <a:rPr lang="en-GB" sz="1200" kern="1200">
                <a:solidFill>
                  <a:schemeClr val="tx1"/>
                </a:solidFill>
                <a:effectLst/>
                <a:latin typeface="+mn-lt"/>
                <a:ea typeface="+mn-ea"/>
                <a:cs typeface="+mn-cs"/>
              </a:rPr>
              <a:t>. Children in the Garden 1887</a:t>
            </a:r>
          </a:p>
          <a:p>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Knowles, M. (1984). The Adult Learner: A Neglected Species (3rd Ed.). Houston, TX: Gulf Publishing.</a:t>
            </a:r>
          </a:p>
          <a:p>
            <a:r>
              <a:rPr lang="en-GB" sz="1200" b="0" i="0" u="none" strike="noStrike" kern="1200">
                <a:solidFill>
                  <a:schemeClr val="tx1"/>
                </a:solidFill>
                <a:effectLst/>
                <a:latin typeface="+mn-lt"/>
                <a:ea typeface="+mn-ea"/>
                <a:cs typeface="+mn-cs"/>
              </a:rPr>
              <a:t>Knowles, M. (1984). Andragogy in Action. San Francisco: Jossey-Bass.</a:t>
            </a:r>
          </a:p>
          <a:p>
            <a:pPr lvl="0"/>
            <a:endParaRPr lang="en-GB"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35</a:t>
            </a:fld>
            <a:endParaRPr lang="en-US"/>
          </a:p>
        </p:txBody>
      </p:sp>
    </p:spTree>
    <p:extLst>
      <p:ext uri="{BB962C8B-B14F-4D97-AF65-F5344CB8AC3E}">
        <p14:creationId xmlns:p14="http://schemas.microsoft.com/office/powerpoint/2010/main" val="539185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r>
              <a:rPr lang="en-GB" sz="1200" b="1" kern="1200">
                <a:solidFill>
                  <a:schemeClr val="tx1"/>
                </a:solidFill>
                <a:effectLst/>
                <a:latin typeface="+mn-lt"/>
                <a:ea typeface="+mn-ea"/>
                <a:cs typeface="+mn-cs"/>
              </a:rPr>
              <a:t>Explain</a:t>
            </a:r>
            <a:r>
              <a:rPr lang="en-GB" sz="1200" kern="1200">
                <a:solidFill>
                  <a:schemeClr val="tx1"/>
                </a:solidFill>
                <a:effectLst/>
                <a:latin typeface="+mn-lt"/>
                <a:ea typeface="+mn-ea"/>
                <a:cs typeface="+mn-cs"/>
              </a:rPr>
              <a:t> that most of the teaching participants have experienced in the last few years has been andragogy (hopefully) although some Medical School teaching might be veering towards pedagogy (previous slide). Teaching CPR to schoolchildren may fall between the two.</a:t>
            </a:r>
          </a:p>
          <a:p>
            <a:pPr lvl="0"/>
            <a:endParaRPr lang="en-GB"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Theory - whole group (20 minutes)</a:t>
            </a:r>
          </a:p>
          <a:p>
            <a:pPr lvl="1"/>
            <a:r>
              <a:rPr lang="en-GB" sz="1200" kern="1200">
                <a:solidFill>
                  <a:schemeClr val="tx1"/>
                </a:solidFill>
                <a:effectLst/>
                <a:latin typeface="+mn-lt"/>
                <a:ea typeface="+mn-ea"/>
                <a:cs typeface="+mn-cs"/>
              </a:rPr>
              <a:t>Adult learning theories and cycles</a:t>
            </a:r>
          </a:p>
          <a:p>
            <a:pPr lvl="1"/>
            <a:r>
              <a:rPr lang="en-GB" sz="1200" kern="1200">
                <a:solidFill>
                  <a:schemeClr val="tx1"/>
                </a:solidFill>
                <a:effectLst/>
                <a:latin typeface="+mn-lt"/>
                <a:ea typeface="+mn-ea"/>
                <a:cs typeface="+mn-cs"/>
              </a:rPr>
              <a:t>Types of teaching</a:t>
            </a:r>
          </a:p>
          <a:p>
            <a:pPr lvl="1"/>
            <a:r>
              <a:rPr lang="en-GB" sz="1200" kern="1200">
                <a:solidFill>
                  <a:schemeClr val="tx1"/>
                </a:solidFill>
                <a:effectLst/>
                <a:latin typeface="+mn-lt"/>
                <a:ea typeface="+mn-ea"/>
                <a:cs typeface="+mn-cs"/>
              </a:rPr>
              <a:t>Skills learning and competencies</a:t>
            </a:r>
          </a:p>
          <a:p>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Different from child learning - pedagogy</a:t>
            </a:r>
          </a:p>
          <a:p>
            <a:r>
              <a:rPr lang="en-GB" sz="1200" b="0" i="0" u="none" strike="noStrike" kern="1200">
                <a:solidFill>
                  <a:schemeClr val="tx1"/>
                </a:solidFill>
                <a:effectLst/>
                <a:latin typeface="+mn-lt"/>
                <a:ea typeface="+mn-ea"/>
                <a:cs typeface="+mn-cs"/>
              </a:rPr>
              <a:t>This is why learning a curriculum can be irritating for adults</a:t>
            </a:r>
          </a:p>
          <a:p>
            <a:endParaRPr lang="en-GB" sz="1200" b="0" i="0" u="none" strike="noStrike" kern="1200">
              <a:solidFill>
                <a:schemeClr val="tx1"/>
              </a:solidFill>
              <a:effectLst/>
              <a:latin typeface="+mn-lt"/>
              <a:ea typeface="+mn-ea"/>
              <a:cs typeface="+mn-cs"/>
            </a:endParaRPr>
          </a:p>
          <a:p>
            <a:r>
              <a:rPr lang="en-GB" sz="1200" b="1" i="0" u="none" strike="noStrike" kern="1200">
                <a:solidFill>
                  <a:schemeClr val="tx1"/>
                </a:solidFill>
                <a:effectLst/>
                <a:latin typeface="+mn-lt"/>
                <a:ea typeface="+mn-ea"/>
                <a:cs typeface="+mn-cs"/>
              </a:rPr>
              <a:t>Background information for trainers</a:t>
            </a:r>
          </a:p>
          <a:p>
            <a:r>
              <a:rPr lang="en-GB" sz="1200" b="0" i="0" u="none" strike="noStrike" kern="1200">
                <a:solidFill>
                  <a:schemeClr val="tx1"/>
                </a:solidFill>
                <a:effectLst/>
                <a:latin typeface="+mn-lt"/>
                <a:ea typeface="+mn-ea"/>
                <a:cs typeface="+mn-cs"/>
              </a:rPr>
              <a:t>Knowles, M. (1984). The Adult Learner: A Neglected Species (3rd Ed.). Houston, TX: Gulf Publishing.</a:t>
            </a:r>
          </a:p>
          <a:p>
            <a:r>
              <a:rPr lang="en-GB" sz="1200" b="0" i="0" u="none" strike="noStrike" kern="1200">
                <a:solidFill>
                  <a:schemeClr val="tx1"/>
                </a:solidFill>
                <a:effectLst/>
                <a:latin typeface="+mn-lt"/>
                <a:ea typeface="+mn-ea"/>
                <a:cs typeface="+mn-cs"/>
              </a:rPr>
              <a:t>Knowles, M. (1984). Andragogy in Action. San Francisco: Jossey-Bass.</a:t>
            </a:r>
          </a:p>
          <a:p>
            <a:pPr lvl="0"/>
            <a:endParaRPr lang="en-GB"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36</a:t>
            </a:fld>
            <a:endParaRPr lang="en-US"/>
          </a:p>
        </p:txBody>
      </p:sp>
    </p:spTree>
    <p:extLst>
      <p:ext uri="{BB962C8B-B14F-4D97-AF65-F5344CB8AC3E}">
        <p14:creationId xmlns:p14="http://schemas.microsoft.com/office/powerpoint/2010/main" val="3820541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b="1"/>
              <a:t>Background information for trainers</a:t>
            </a:r>
          </a:p>
          <a:p>
            <a:r>
              <a:rPr lang="en-GB"/>
              <a:t>Honey, P. and Mumford, A. (1986) </a:t>
            </a:r>
            <a:r>
              <a:rPr lang="en-GB" i="1"/>
              <a:t>Using your learning styles.</a:t>
            </a:r>
            <a:r>
              <a:rPr lang="en-GB"/>
              <a:t> Maidenhead</a:t>
            </a:r>
          </a:p>
          <a:p>
            <a:r>
              <a:rPr lang="en-GB" err="1"/>
              <a:t>Pask</a:t>
            </a:r>
            <a:r>
              <a:rPr lang="en-GB"/>
              <a:t>, G. (1976) Styles and strategies of learning. </a:t>
            </a:r>
            <a:r>
              <a:rPr lang="en-GB" i="1"/>
              <a:t>British Journal of Educational Psychology</a:t>
            </a:r>
            <a:r>
              <a:rPr lang="en-GB"/>
              <a:t>, 46 128-48</a:t>
            </a:r>
          </a:p>
          <a:p>
            <a:r>
              <a:rPr lang="en-GB"/>
              <a:t>VARK is the most common system in current use – often cut down to VAK</a:t>
            </a:r>
          </a:p>
          <a:p>
            <a:r>
              <a:rPr lang="en-GB"/>
              <a:t>See https://</a:t>
            </a:r>
            <a:r>
              <a:rPr lang="en-GB" err="1"/>
              <a:t>www.britishcouncil.org</a:t>
            </a:r>
            <a:r>
              <a:rPr lang="en-GB"/>
              <a:t>/voices-magazine/four-reasons-avoid-learning-styles-one-alternative</a:t>
            </a:r>
          </a:p>
          <a:p>
            <a:endParaRPr lang="en-GB"/>
          </a:p>
          <a:p>
            <a:r>
              <a:rPr lang="en-GB"/>
              <a:t>Much more useful is Kolb’s learning cycle – next slide</a:t>
            </a:r>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37</a:t>
            </a:fld>
            <a:endParaRPr lang="en-US"/>
          </a:p>
        </p:txBody>
      </p:sp>
    </p:spTree>
    <p:extLst>
      <p:ext uri="{BB962C8B-B14F-4D97-AF65-F5344CB8AC3E}">
        <p14:creationId xmlns:p14="http://schemas.microsoft.com/office/powerpoint/2010/main" val="316498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Individuals may like to start at different points, but it important to complete the full cycle.</a:t>
            </a:r>
          </a:p>
          <a:p>
            <a:pPr lvl="0"/>
            <a:r>
              <a:rPr lang="en-GB" sz="1200" kern="1200">
                <a:solidFill>
                  <a:schemeClr val="tx1"/>
                </a:solidFill>
                <a:effectLst/>
                <a:latin typeface="+mn-lt"/>
                <a:ea typeface="+mn-ea"/>
                <a:cs typeface="+mn-cs"/>
              </a:rPr>
              <a:t>Hence the importance given to reflection in e-portfolios</a:t>
            </a:r>
          </a:p>
          <a:p>
            <a:pPr lvl="0"/>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38</a:t>
            </a:fld>
            <a:endParaRPr lang="en-US"/>
          </a:p>
        </p:txBody>
      </p:sp>
    </p:spTree>
    <p:extLst>
      <p:ext uri="{BB962C8B-B14F-4D97-AF65-F5344CB8AC3E}">
        <p14:creationId xmlns:p14="http://schemas.microsoft.com/office/powerpoint/2010/main" val="2253180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a:t>Miller, G.E. (1990). The assessment of clinical skills / competence / performance. </a:t>
            </a:r>
            <a:r>
              <a:rPr lang="en-GB" i="1"/>
              <a:t>Academic Medicine</a:t>
            </a:r>
            <a:r>
              <a:rPr lang="en-GB"/>
              <a:t>, 65, (9), S63-67.</a:t>
            </a: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39</a:t>
            </a:fld>
            <a:endParaRPr lang="en-US"/>
          </a:p>
        </p:txBody>
      </p:sp>
    </p:spTree>
    <p:extLst>
      <p:ext uri="{BB962C8B-B14F-4D97-AF65-F5344CB8AC3E}">
        <p14:creationId xmlns:p14="http://schemas.microsoft.com/office/powerpoint/2010/main" val="245112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Emphasise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These objectives / learning outcomes are taken directly from the Foundation Programme curriculum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Background Information for trainers</a:t>
            </a: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US"/>
              <a:t>A lot of authors would now use the term ‘learning outcomes’ here rather than ‘objectives’. See for example the overview at https://</a:t>
            </a:r>
            <a:r>
              <a:rPr lang="en-US" err="1"/>
              <a:t>academicdevelopment.qmul.ac.uk</a:t>
            </a:r>
            <a:r>
              <a:rPr lang="en-US"/>
              <a:t>/</a:t>
            </a:r>
            <a:r>
              <a:rPr lang="en-US" err="1"/>
              <a:t>wp</a:t>
            </a:r>
            <a:r>
              <a:rPr lang="en-US"/>
              <a:t>-content/uploads/2014/05/Aims-and-Outcomes-</a:t>
            </a:r>
            <a:r>
              <a:rPr lang="en-US" err="1"/>
              <a:t>Guide.pdf</a:t>
            </a:r>
            <a:r>
              <a:rPr lang="en-US"/>
              <a:t>. The ‘objectives’ described here are phrased as learning outcomes, but we have retained the term objectives for consistency with other Deanery teaching materials.</a:t>
            </a:r>
          </a:p>
        </p:txBody>
      </p:sp>
      <p:sp>
        <p:nvSpPr>
          <p:cNvPr id="4" name="Slide Number Placeholder 3"/>
          <p:cNvSpPr>
            <a:spLocks noGrp="1"/>
          </p:cNvSpPr>
          <p:nvPr>
            <p:ph type="sldNum" sz="quarter" idx="5"/>
          </p:nvPr>
        </p:nvSpPr>
        <p:spPr/>
        <p:txBody>
          <a:bodyPr/>
          <a:lstStyle/>
          <a:p>
            <a:fld id="{DB0B3131-83C0-9847-95A8-B83A12FBB63A}" type="slidenum">
              <a:rPr lang="en-US" smtClean="0"/>
              <a:t>4</a:t>
            </a:fld>
            <a:endParaRPr lang="en-US"/>
          </a:p>
        </p:txBody>
      </p:sp>
    </p:spTree>
    <p:extLst>
      <p:ext uri="{BB962C8B-B14F-4D97-AF65-F5344CB8AC3E}">
        <p14:creationId xmlns:p14="http://schemas.microsoft.com/office/powerpoint/2010/main" val="1052182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mn-lt"/>
                <a:ea typeface="+mn-ea"/>
                <a:cs typeface="+mn-cs"/>
              </a:rPr>
              <a:t>‘Silent’ here means without commentary. It may be better thought of as ‘real-time’ run-through, particularly since in BLS it is key to Shout for Help.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Image is: </a:t>
            </a:r>
            <a:r>
              <a:rPr lang="en-GB" sz="1200" i="1" kern="1200">
                <a:solidFill>
                  <a:schemeClr val="tx1"/>
                </a:solidFill>
                <a:effectLst/>
                <a:latin typeface="+mn-lt"/>
                <a:ea typeface="+mn-ea"/>
                <a:cs typeface="+mn-cs"/>
              </a:rPr>
              <a:t>Four dancers on a Stage </a:t>
            </a:r>
            <a:r>
              <a:rPr lang="en-GB" sz="1200" kern="1200">
                <a:solidFill>
                  <a:schemeClr val="tx1"/>
                </a:solidFill>
                <a:effectLst/>
                <a:latin typeface="+mn-lt"/>
                <a:ea typeface="+mn-ea"/>
                <a:cs typeface="+mn-cs"/>
              </a:rPr>
              <a:t>by Degas. Taken from Wikimedia Commons</a:t>
            </a: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40</a:t>
            </a:fld>
            <a:endParaRPr lang="en-US"/>
          </a:p>
        </p:txBody>
      </p:sp>
    </p:spTree>
    <p:extLst>
      <p:ext uri="{BB962C8B-B14F-4D97-AF65-F5344CB8AC3E}">
        <p14:creationId xmlns:p14="http://schemas.microsoft.com/office/powerpoint/2010/main" val="2710665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b="1" dirty="0">
                <a:highlight>
                  <a:srgbClr val="FFFF00"/>
                </a:highlight>
              </a:rPr>
              <a:t>Don’t worry about feedback yet – that is coming up next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Separate in to 4 groups with two assigned to each trainer.  Each group  to attempt one of the following topics each participant in turn having a practice with helpful feedback from other participants: (30 minutes)</a:t>
            </a:r>
          </a:p>
          <a:p>
            <a:pPr lvl="1"/>
            <a:r>
              <a:rPr lang="en-GB" sz="1200" kern="1200" dirty="0">
                <a:solidFill>
                  <a:schemeClr val="tx1"/>
                </a:solidFill>
                <a:effectLst/>
                <a:latin typeface="+mn-lt"/>
                <a:ea typeface="+mn-ea"/>
                <a:cs typeface="+mn-cs"/>
              </a:rPr>
              <a:t>The initial approach in CPR</a:t>
            </a:r>
          </a:p>
          <a:p>
            <a:pPr lvl="1"/>
            <a:r>
              <a:rPr lang="en-GB" sz="1200" kern="1200" dirty="0">
                <a:solidFill>
                  <a:schemeClr val="tx1"/>
                </a:solidFill>
                <a:effectLst/>
                <a:latin typeface="+mn-lt"/>
                <a:ea typeface="+mn-ea"/>
                <a:cs typeface="+mn-cs"/>
              </a:rPr>
              <a:t>Chest compressions</a:t>
            </a:r>
          </a:p>
          <a:p>
            <a:pPr lvl="1"/>
            <a:r>
              <a:rPr lang="en-GB" sz="1200" kern="1200" dirty="0">
                <a:solidFill>
                  <a:schemeClr val="tx1"/>
                </a:solidFill>
                <a:effectLst/>
                <a:latin typeface="+mn-lt"/>
                <a:ea typeface="+mn-ea"/>
                <a:cs typeface="+mn-cs"/>
              </a:rPr>
              <a:t>Head tilt chin lift</a:t>
            </a:r>
          </a:p>
          <a:p>
            <a:pPr lvl="1"/>
            <a:r>
              <a:rPr lang="en-GB" sz="1200" kern="1200" dirty="0">
                <a:solidFill>
                  <a:schemeClr val="tx1"/>
                </a:solidFill>
                <a:effectLst/>
                <a:latin typeface="+mn-lt"/>
                <a:ea typeface="+mn-ea"/>
                <a:cs typeface="+mn-cs"/>
              </a:rPr>
              <a:t>Placing a patient in the recovery position</a:t>
            </a:r>
          </a:p>
          <a:p>
            <a:pPr lvl="1"/>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(all of these can</a:t>
            </a:r>
            <a:r>
              <a:rPr lang="en-GB" sz="1200" kern="1200" baseline="0" dirty="0">
                <a:solidFill>
                  <a:schemeClr val="tx1"/>
                </a:solidFill>
                <a:effectLst/>
                <a:latin typeface="+mn-lt"/>
                <a:ea typeface="+mn-ea"/>
                <a:cs typeface="+mn-cs"/>
              </a:rPr>
              <a:t> be done without a manikin, with one of the group being the manikin – except for chest compressions!)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Demo by each group with summary of learning about doing it (20 minutes)</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41</a:t>
            </a:fld>
            <a:endParaRPr lang="en-US" dirty="0"/>
          </a:p>
        </p:txBody>
      </p:sp>
    </p:spTree>
    <p:extLst>
      <p:ext uri="{BB962C8B-B14F-4D97-AF65-F5344CB8AC3E}">
        <p14:creationId xmlns:p14="http://schemas.microsoft.com/office/powerpoint/2010/main" val="1829287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Put</a:t>
            </a:r>
            <a:r>
              <a:rPr lang="en-GB" sz="1200" kern="1200" dirty="0">
                <a:solidFill>
                  <a:schemeClr val="tx1"/>
                </a:solidFill>
                <a:effectLst/>
                <a:latin typeface="+mn-lt"/>
                <a:ea typeface="+mn-ea"/>
                <a:cs typeface="+mn-cs"/>
              </a:rPr>
              <a:t> the participants in groups of 3 to discuss:</a:t>
            </a:r>
          </a:p>
          <a:p>
            <a:pPr lvl="0"/>
            <a:r>
              <a:rPr lang="en-GB" sz="1200" b="1" kern="1200" dirty="0">
                <a:solidFill>
                  <a:schemeClr val="tx1"/>
                </a:solidFill>
                <a:effectLst/>
                <a:latin typeface="+mn-lt"/>
                <a:ea typeface="+mn-ea"/>
                <a:cs typeface="+mn-cs"/>
              </a:rPr>
              <a:t>Why</a:t>
            </a:r>
            <a:r>
              <a:rPr lang="en-GB" sz="1200" kern="1200" dirty="0">
                <a:solidFill>
                  <a:schemeClr val="tx1"/>
                </a:solidFill>
                <a:effectLst/>
                <a:latin typeface="+mn-lt"/>
                <a:ea typeface="+mn-ea"/>
                <a:cs typeface="+mn-cs"/>
              </a:rPr>
              <a:t> give feedback (5 minutes) and </a:t>
            </a:r>
          </a:p>
          <a:p>
            <a:pPr lvl="0"/>
            <a:r>
              <a:rPr lang="en-GB" sz="1200" b="1" kern="1200" dirty="0">
                <a:solidFill>
                  <a:schemeClr val="tx1"/>
                </a:solidFill>
                <a:effectLst/>
                <a:latin typeface="+mn-lt"/>
                <a:ea typeface="+mn-ea"/>
                <a:cs typeface="+mn-cs"/>
              </a:rPr>
              <a:t>How</a:t>
            </a:r>
            <a:r>
              <a:rPr lang="en-GB" sz="1200" kern="1200" dirty="0">
                <a:solidFill>
                  <a:schemeClr val="tx1"/>
                </a:solidFill>
                <a:effectLst/>
                <a:latin typeface="+mn-lt"/>
                <a:ea typeface="+mn-ea"/>
                <a:cs typeface="+mn-cs"/>
              </a:rPr>
              <a:t> to give feedback (5 minutes)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activity could be made longer or shorter depending on how the day has gone.</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Collate</a:t>
            </a:r>
            <a:r>
              <a:rPr lang="en-GB" sz="1200" kern="1200" dirty="0">
                <a:solidFill>
                  <a:schemeClr val="tx1"/>
                </a:solidFill>
                <a:effectLst/>
                <a:latin typeface="+mn-lt"/>
                <a:ea typeface="+mn-ea"/>
                <a:cs typeface="+mn-cs"/>
              </a:rPr>
              <a:t> the results on a flip chart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Then move on to the next slides to pick up anything that has been missed. Participants are unlikely to know the SOME-TLC framework</a:t>
            </a:r>
          </a:p>
          <a:p>
            <a:pPr lvl="1"/>
            <a:endParaRPr lang="en-GB" sz="1200" kern="1200" dirty="0">
              <a:solidFill>
                <a:schemeClr val="tx1"/>
              </a:solidFill>
              <a:effectLst/>
              <a:latin typeface="+mn-lt"/>
              <a:ea typeface="+mn-ea"/>
              <a:cs typeface="+mn-cs"/>
            </a:endParaRPr>
          </a:p>
          <a:p>
            <a:pPr lvl="1"/>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picture is </a:t>
            </a:r>
            <a:r>
              <a:rPr lang="en-GB" sz="1200" i="1" kern="1200" dirty="0">
                <a:solidFill>
                  <a:schemeClr val="tx1"/>
                </a:solidFill>
                <a:effectLst/>
                <a:latin typeface="+mn-lt"/>
                <a:ea typeface="+mn-ea"/>
                <a:cs typeface="+mn-cs"/>
              </a:rPr>
              <a:t>The Balcony (Le </a:t>
            </a:r>
            <a:r>
              <a:rPr lang="en-GB" sz="1200" i="1" kern="1200" dirty="0" err="1">
                <a:solidFill>
                  <a:schemeClr val="tx1"/>
                </a:solidFill>
                <a:effectLst/>
                <a:latin typeface="+mn-lt"/>
                <a:ea typeface="+mn-ea"/>
                <a:cs typeface="+mn-cs"/>
              </a:rPr>
              <a:t>Balcon</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by Édouard Manet, currently in the  </a:t>
            </a:r>
            <a:r>
              <a:rPr lang="en-GB" sz="1200" kern="1200" dirty="0" err="1">
                <a:solidFill>
                  <a:schemeClr val="tx1"/>
                </a:solidFill>
                <a:effectLst/>
                <a:latin typeface="+mn-lt"/>
                <a:ea typeface="+mn-ea"/>
                <a:cs typeface="+mn-cs"/>
              </a:rPr>
              <a:t>Musée</a:t>
            </a:r>
            <a:r>
              <a:rPr lang="en-GB" sz="1200" kern="1200" dirty="0">
                <a:solidFill>
                  <a:schemeClr val="tx1"/>
                </a:solidFill>
                <a:effectLst/>
                <a:latin typeface="+mn-lt"/>
                <a:ea typeface="+mn-ea"/>
                <a:cs typeface="+mn-cs"/>
              </a:rPr>
              <a:t> d'Orsay, Paris</a:t>
            </a:r>
          </a:p>
          <a:p>
            <a:pPr lvl="1"/>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42</a:t>
            </a:fld>
            <a:endParaRPr lang="en-US"/>
          </a:p>
        </p:txBody>
      </p:sp>
    </p:spTree>
    <p:extLst>
      <p:ext uri="{BB962C8B-B14F-4D97-AF65-F5344CB8AC3E}">
        <p14:creationId xmlns:p14="http://schemas.microsoft.com/office/powerpoint/2010/main" val="24710247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43</a:t>
            </a:fld>
            <a:endParaRPr lang="en-US"/>
          </a:p>
        </p:txBody>
      </p:sp>
    </p:spTree>
    <p:extLst>
      <p:ext uri="{BB962C8B-B14F-4D97-AF65-F5344CB8AC3E}">
        <p14:creationId xmlns:p14="http://schemas.microsoft.com/office/powerpoint/2010/main" val="1155322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Other feedback considerations</a:t>
            </a:r>
          </a:p>
          <a:p>
            <a:pPr marL="171450" indent="-171450">
              <a:buFont typeface="Arial" panose="020B0604020202020204" pitchFamily="34" charset="0"/>
              <a:buChar char="•"/>
            </a:pPr>
            <a:r>
              <a:rPr lang="en-GB" sz="1200" kern="1200">
                <a:solidFill>
                  <a:schemeClr val="tx1"/>
                </a:solidFill>
                <a:effectLst/>
                <a:latin typeface="+mn-lt"/>
                <a:ea typeface="+mn-ea"/>
                <a:cs typeface="+mn-cs"/>
              </a:rPr>
              <a:t>Individual </a:t>
            </a:r>
          </a:p>
          <a:p>
            <a:pPr marL="171450" indent="-171450">
              <a:buFont typeface="Arial" panose="020B0604020202020204" pitchFamily="34" charset="0"/>
              <a:buChar char="•"/>
            </a:pPr>
            <a:r>
              <a:rPr lang="en-GB" sz="1200" kern="1200">
                <a:solidFill>
                  <a:schemeClr val="tx1"/>
                </a:solidFill>
                <a:effectLst/>
                <a:latin typeface="+mn-lt"/>
                <a:ea typeface="+mn-ea"/>
                <a:cs typeface="+mn-cs"/>
              </a:rPr>
              <a:t>Conscious of tone</a:t>
            </a:r>
          </a:p>
          <a:p>
            <a:pPr marL="171450" indent="-171450">
              <a:buFont typeface="Arial" panose="020B0604020202020204" pitchFamily="34" charset="0"/>
              <a:buChar char="•"/>
            </a:pPr>
            <a:r>
              <a:rPr lang="en-GB" sz="1200" kern="1200">
                <a:solidFill>
                  <a:schemeClr val="tx1"/>
                </a:solidFill>
                <a:effectLst/>
                <a:latin typeface="+mn-lt"/>
                <a:ea typeface="+mn-ea"/>
                <a:cs typeface="+mn-cs"/>
              </a:rPr>
              <a:t>Use I statements …….I feel you would…….(not the accusatory you)</a:t>
            </a:r>
          </a:p>
          <a:p>
            <a:pPr marL="171450" indent="-171450">
              <a:buFont typeface="Arial" panose="020B0604020202020204" pitchFamily="34" charset="0"/>
              <a:buChar char="•"/>
            </a:pPr>
            <a:r>
              <a:rPr lang="en-GB" sz="1200" kern="1200">
                <a:solidFill>
                  <a:schemeClr val="tx1"/>
                </a:solidFill>
                <a:effectLst/>
                <a:latin typeface="+mn-lt"/>
                <a:ea typeface="+mn-ea"/>
                <a:cs typeface="+mn-cs"/>
              </a:rPr>
              <a:t>Focus on actions, not on the person. (stating that a person disorganized Vs a person could be more structured to achieve higher efficiency and outcomes)</a:t>
            </a:r>
          </a:p>
          <a:p>
            <a:pPr marL="171450" indent="-171450">
              <a:buFont typeface="Arial" panose="020B0604020202020204" pitchFamily="34" charset="0"/>
              <a:buChar char="•"/>
            </a:pPr>
            <a:r>
              <a:rPr lang="en-GB" sz="1200" kern="1200">
                <a:solidFill>
                  <a:schemeClr val="tx1"/>
                </a:solidFill>
                <a:effectLst/>
                <a:latin typeface="+mn-lt"/>
                <a:ea typeface="+mn-ea"/>
                <a:cs typeface="+mn-cs"/>
              </a:rPr>
              <a:t>Use positive language …. I would love to hear/see/observe you/ ..I would enjoy it if I heard/saw/observed….(doesn’t this sound better than </a:t>
            </a:r>
            <a:r>
              <a:rPr lang="en-GB" sz="1200" i="1" kern="1200">
                <a:solidFill>
                  <a:schemeClr val="tx1"/>
                </a:solidFill>
                <a:effectLst/>
                <a:latin typeface="+mn-lt"/>
                <a:ea typeface="+mn-ea"/>
                <a:cs typeface="+mn-cs"/>
              </a:rPr>
              <a:t>you don’t speak up enough at meetings</a:t>
            </a:r>
            <a:r>
              <a:rPr lang="en-GB" sz="1200" kern="1200">
                <a:solidFill>
                  <a:schemeClr val="tx1"/>
                </a:solidFill>
                <a:effectLst/>
                <a:latin typeface="+mn-lt"/>
                <a:ea typeface="+mn-ea"/>
                <a:cs typeface="+mn-cs"/>
              </a:rPr>
              <a:t>).</a:t>
            </a:r>
          </a:p>
          <a:p>
            <a:pPr marL="171450" indent="-171450">
              <a:buFont typeface="Arial" panose="020B0604020202020204" pitchFamily="34" charset="0"/>
              <a:buChar char="•"/>
            </a:pPr>
            <a:r>
              <a:rPr lang="en-GB" sz="1200" kern="1200">
                <a:solidFill>
                  <a:schemeClr val="tx1"/>
                </a:solidFill>
                <a:effectLst/>
                <a:latin typeface="+mn-lt"/>
                <a:ea typeface="+mn-ea"/>
                <a:cs typeface="+mn-cs"/>
              </a:rPr>
              <a:t>Give specific examples and suggestions. ‘Could you help me after lunch as I have been staying late recently. Rather than ‘ You never help me out so I’m always late’. </a:t>
            </a:r>
          </a:p>
          <a:p>
            <a:pPr marL="171450" indent="-171450">
              <a:buFont typeface="Arial" panose="020B0604020202020204" pitchFamily="34" charset="0"/>
              <a:buChar char="•"/>
            </a:pPr>
            <a:r>
              <a:rPr lang="en-GB" sz="1200" kern="1200">
                <a:solidFill>
                  <a:schemeClr val="tx1"/>
                </a:solidFill>
                <a:effectLst/>
                <a:latin typeface="+mn-lt"/>
                <a:ea typeface="+mn-ea"/>
                <a:cs typeface="+mn-cs"/>
              </a:rPr>
              <a:t>Does this feedback need to be given or does it need to be given by you? Does the person really need to be corrected.</a:t>
            </a:r>
          </a:p>
          <a:p>
            <a:pPr marL="171450" indent="-171450">
              <a:buFont typeface="Arial" panose="020B0604020202020204" pitchFamily="34" charset="0"/>
              <a:buChar char="•"/>
            </a:pPr>
            <a:r>
              <a:rPr lang="en-GB" sz="1200" kern="1200">
                <a:solidFill>
                  <a:schemeClr val="tx1"/>
                </a:solidFill>
                <a:effectLst/>
                <a:latin typeface="+mn-lt"/>
                <a:ea typeface="+mn-ea"/>
                <a:cs typeface="+mn-cs"/>
              </a:rPr>
              <a:t>Make it a conversation for the other person to suggest how they might change.</a:t>
            </a: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44</a:t>
            </a:fld>
            <a:endParaRPr lang="en-US"/>
          </a:p>
        </p:txBody>
      </p:sp>
    </p:spTree>
    <p:extLst>
      <p:ext uri="{BB962C8B-B14F-4D97-AF65-F5344CB8AC3E}">
        <p14:creationId xmlns:p14="http://schemas.microsoft.com/office/powerpoint/2010/main" val="1412822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old feedback sandwich (what you did well, what you did badly, what to improve)  – isn’t very palatable.  Use the new feedback sandwich in the slide</a:t>
            </a:r>
            <a:r>
              <a:rPr lang="en-GB" sz="1200">
                <a:solidFill>
                  <a:srgbClr val="003893"/>
                </a:solidFill>
              </a:rPr>
              <a:t> </a:t>
            </a: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Trainers and participants are likely to be familiar with various versions of this from e.g. ALS courses. The key points are about objectivity and not letting strengths get lost in a flurry of ‘could do betters’. Equally the whole thing should carry an element of realism. Positive reframes may be useful: As an example: ‘There were a lot of good things in what you did’… ‘and now that we have had a first go some ideas on what to change…’.</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pPr marL="228600" indent="-228600">
              <a:buFont typeface="+mj-lt"/>
              <a:buAutoNum type="arabicPeriod"/>
            </a:pPr>
            <a:r>
              <a:rPr lang="en-GB" sz="1200" b="1" kern="1200">
                <a:solidFill>
                  <a:schemeClr val="tx1"/>
                </a:solidFill>
                <a:effectLst/>
                <a:latin typeface="+mn-lt"/>
                <a:ea typeface="+mn-ea"/>
                <a:cs typeface="+mn-cs"/>
              </a:rPr>
              <a:t>Ask</a:t>
            </a:r>
            <a:r>
              <a:rPr lang="en-GB" sz="1200" kern="1200">
                <a:solidFill>
                  <a:schemeClr val="tx1"/>
                </a:solidFill>
                <a:effectLst/>
                <a:latin typeface="+mn-lt"/>
                <a:ea typeface="+mn-ea"/>
                <a:cs typeface="+mn-cs"/>
              </a:rPr>
              <a:t>: how do you think you did, what went well, did you have any problems</a:t>
            </a:r>
          </a:p>
          <a:p>
            <a:pPr marL="228600" indent="-228600">
              <a:buFont typeface="+mj-lt"/>
              <a:buAutoNum type="arabicPeriod"/>
            </a:pPr>
            <a:r>
              <a:rPr lang="en-GB" sz="1200" b="1" kern="1200">
                <a:solidFill>
                  <a:schemeClr val="tx1"/>
                </a:solidFill>
                <a:effectLst/>
                <a:latin typeface="+mn-lt"/>
                <a:ea typeface="+mn-ea"/>
                <a:cs typeface="+mn-cs"/>
              </a:rPr>
              <a:t>Tell</a:t>
            </a:r>
            <a:r>
              <a:rPr lang="en-GB" sz="1200" kern="1200">
                <a:solidFill>
                  <a:schemeClr val="tx1"/>
                </a:solidFill>
                <a:effectLst/>
                <a:latin typeface="+mn-lt"/>
                <a:ea typeface="+mn-ea"/>
                <a:cs typeface="+mn-cs"/>
              </a:rPr>
              <a:t>: I observed…It seemed as though…. When you do  …. I  feel….. Teach – consider…in my experience..</a:t>
            </a:r>
          </a:p>
          <a:p>
            <a:pPr marL="228600" indent="-228600">
              <a:buFont typeface="+mj-lt"/>
              <a:buAutoNum type="arabicPeriod"/>
            </a:pPr>
            <a:r>
              <a:rPr lang="en-GB" sz="1200" b="1" kern="1200">
                <a:solidFill>
                  <a:schemeClr val="tx1"/>
                </a:solidFill>
                <a:effectLst/>
                <a:latin typeface="+mn-lt"/>
                <a:ea typeface="+mn-ea"/>
                <a:cs typeface="+mn-cs"/>
              </a:rPr>
              <a:t>Ask learner to reflect and analyse</a:t>
            </a:r>
            <a:r>
              <a:rPr lang="en-GB" sz="1200" kern="1200">
                <a:solidFill>
                  <a:schemeClr val="tx1"/>
                </a:solidFill>
                <a:effectLst/>
                <a:latin typeface="+mn-lt"/>
                <a:ea typeface="+mn-ea"/>
                <a:cs typeface="+mn-cs"/>
              </a:rPr>
              <a:t>… what do you think of my… observations, my comments… What would you do differently/ to improve</a:t>
            </a:r>
          </a:p>
          <a:p>
            <a:pPr marL="228600" indent="-228600">
              <a:buFont typeface="+mj-lt"/>
              <a:buAutoNum type="arabicPeriod"/>
            </a:pPr>
            <a:r>
              <a:rPr lang="en-GB" sz="1200" b="1" kern="1200">
                <a:solidFill>
                  <a:schemeClr val="tx1"/>
                </a:solidFill>
                <a:effectLst/>
                <a:latin typeface="+mn-lt"/>
                <a:ea typeface="+mn-ea"/>
                <a:cs typeface="+mn-cs"/>
              </a:rPr>
              <a:t>Act</a:t>
            </a:r>
            <a:r>
              <a:rPr lang="en-GB" sz="1200" kern="1200">
                <a:solidFill>
                  <a:schemeClr val="tx1"/>
                </a:solidFill>
                <a:effectLst/>
                <a:latin typeface="+mn-lt"/>
                <a:ea typeface="+mn-ea"/>
                <a:cs typeface="+mn-cs"/>
              </a:rPr>
              <a:t> - summarise, demonstrate, re-assess, commit to a plan.  </a:t>
            </a:r>
            <a:r>
              <a:rPr lang="en-GB" sz="1200" kern="1200" err="1">
                <a:solidFill>
                  <a:schemeClr val="tx1"/>
                </a:solidFill>
                <a:effectLst/>
                <a:latin typeface="+mn-lt"/>
                <a:ea typeface="+mn-ea"/>
                <a:cs typeface="+mn-cs"/>
              </a:rPr>
              <a:t>i.e</a:t>
            </a:r>
            <a:r>
              <a:rPr lang="en-GB" sz="1200" kern="1200">
                <a:solidFill>
                  <a:schemeClr val="tx1"/>
                </a:solidFill>
                <a:effectLst/>
                <a:latin typeface="+mn-lt"/>
                <a:ea typeface="+mn-ea"/>
                <a:cs typeface="+mn-cs"/>
              </a:rPr>
              <a:t> act has an outcome which is agreed between two parties.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(NOTE: this new sandwich technique replaces using the Pendleton rules which are an alternative.  These are based on six key questions/input:</a:t>
            </a:r>
          </a:p>
          <a:p>
            <a:pPr marL="228600" lvl="0" indent="-228600">
              <a:buFont typeface="+mj-lt"/>
              <a:buAutoNum type="arabicPeriod"/>
            </a:pPr>
            <a:r>
              <a:rPr lang="en-GB" sz="1200" kern="1200">
                <a:solidFill>
                  <a:schemeClr val="tx1"/>
                </a:solidFill>
                <a:effectLst/>
                <a:latin typeface="+mn-lt"/>
                <a:ea typeface="+mn-ea"/>
                <a:cs typeface="+mn-cs"/>
              </a:rPr>
              <a:t>What were you aiming to achieve and how did you do?</a:t>
            </a:r>
          </a:p>
          <a:p>
            <a:pPr marL="228600" lvl="0" indent="-228600">
              <a:buFont typeface="+mj-lt"/>
              <a:buAutoNum type="arabicPeriod"/>
            </a:pPr>
            <a:r>
              <a:rPr lang="en-GB" sz="1200" kern="1200">
                <a:solidFill>
                  <a:schemeClr val="tx1"/>
                </a:solidFill>
                <a:effectLst/>
                <a:latin typeface="+mn-lt"/>
                <a:ea typeface="+mn-ea"/>
                <a:cs typeface="+mn-cs"/>
              </a:rPr>
              <a:t>Tell me what did you do well?</a:t>
            </a:r>
          </a:p>
          <a:p>
            <a:pPr marL="228600" lvl="0" indent="-228600">
              <a:buFont typeface="+mj-lt"/>
              <a:buAutoNum type="arabicPeriod"/>
            </a:pPr>
            <a:r>
              <a:rPr lang="en-GB" sz="1200" kern="1200">
                <a:solidFill>
                  <a:schemeClr val="tx1"/>
                </a:solidFill>
                <a:effectLst/>
                <a:latin typeface="+mn-lt"/>
                <a:ea typeface="+mn-ea"/>
                <a:cs typeface="+mn-cs"/>
              </a:rPr>
              <a:t>I think you did … well (with examples)</a:t>
            </a:r>
          </a:p>
          <a:p>
            <a:pPr marL="228600" lvl="0" indent="-228600">
              <a:buFont typeface="+mj-lt"/>
              <a:buAutoNum type="arabicPeriod"/>
            </a:pPr>
            <a:r>
              <a:rPr lang="en-GB" sz="1200" kern="1200">
                <a:solidFill>
                  <a:schemeClr val="tx1"/>
                </a:solidFill>
                <a:effectLst/>
                <a:latin typeface="+mn-lt"/>
                <a:ea typeface="+mn-ea"/>
                <a:cs typeface="+mn-cs"/>
              </a:rPr>
              <a:t>Tell me what you could do better?</a:t>
            </a:r>
          </a:p>
          <a:p>
            <a:pPr marL="228600" lvl="0" indent="-228600">
              <a:buFont typeface="+mj-lt"/>
              <a:buAutoNum type="arabicPeriod"/>
            </a:pPr>
            <a:r>
              <a:rPr lang="en-GB" sz="1200" kern="1200">
                <a:solidFill>
                  <a:schemeClr val="tx1"/>
                </a:solidFill>
                <a:effectLst/>
                <a:latin typeface="+mn-lt"/>
                <a:ea typeface="+mn-ea"/>
                <a:cs typeface="+mn-cs"/>
              </a:rPr>
              <a:t>I think you could … (with examples)</a:t>
            </a:r>
          </a:p>
          <a:p>
            <a:pPr marL="228600" lvl="0" indent="-228600">
              <a:buFont typeface="+mj-lt"/>
              <a:buAutoNum type="arabicPeriod"/>
            </a:pPr>
            <a:r>
              <a:rPr lang="en-GB" sz="1200" kern="1200">
                <a:solidFill>
                  <a:schemeClr val="tx1"/>
                </a:solidFill>
                <a:effectLst/>
                <a:latin typeface="+mn-lt"/>
                <a:ea typeface="+mn-ea"/>
                <a:cs typeface="+mn-cs"/>
              </a:rPr>
              <a:t>What are your specific improvement plans now after this feedback?)</a:t>
            </a:r>
          </a:p>
          <a:p>
            <a:pPr marL="228600" lvl="0" indent="-228600">
              <a:buFont typeface="+mj-lt"/>
              <a:buAutoNum type="arabicPeriod"/>
            </a:pP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45</a:t>
            </a:fld>
            <a:endParaRPr lang="en-US"/>
          </a:p>
        </p:txBody>
      </p:sp>
    </p:spTree>
    <p:extLst>
      <p:ext uri="{BB962C8B-B14F-4D97-AF65-F5344CB8AC3E}">
        <p14:creationId xmlns:p14="http://schemas.microsoft.com/office/powerpoint/2010/main" val="4147091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a:t>This is a model for giving effective</a:t>
            </a:r>
            <a:r>
              <a:rPr lang="en-US" baseline="0"/>
              <a:t> feedback – it may be useful to introduce</a:t>
            </a:r>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46</a:t>
            </a:fld>
            <a:endParaRPr lang="en-US"/>
          </a:p>
        </p:txBody>
      </p:sp>
    </p:spTree>
    <p:extLst>
      <p:ext uri="{BB962C8B-B14F-4D97-AF65-F5344CB8AC3E}">
        <p14:creationId xmlns:p14="http://schemas.microsoft.com/office/powerpoint/2010/main" val="3266622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What we have done for this is a bit</a:t>
            </a:r>
            <a:r>
              <a:rPr lang="en-GB" sz="1200" b="1" kern="1200" baseline="0" dirty="0">
                <a:solidFill>
                  <a:schemeClr val="tx1"/>
                </a:solidFill>
                <a:effectLst/>
                <a:latin typeface="+mn-lt"/>
                <a:ea typeface="+mn-ea"/>
                <a:cs typeface="+mn-cs"/>
              </a:rPr>
              <a:t> of roleplay, which works really well.</a:t>
            </a: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The group will already have practiced the four stage approach, so this time is just about practicing stage 4 (i.e. the learner has a go) and then giving feedback,</a:t>
            </a: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We prepare some “roles” and give them out to each learner. Ideally the group should be divided into fives and then each member is given one role (to keep secret). Our suggestions, based on the common “difficult candidates” are;</a:t>
            </a:r>
          </a:p>
          <a:p>
            <a:pPr lvl="0"/>
            <a:endParaRPr lang="en-GB" sz="1200" b="1" kern="1200" baseline="0" dirty="0">
              <a:solidFill>
                <a:schemeClr val="tx1"/>
              </a:solidFill>
              <a:effectLst/>
              <a:latin typeface="+mn-lt"/>
              <a:ea typeface="+mn-ea"/>
              <a:cs typeface="+mn-cs"/>
            </a:endParaRPr>
          </a:p>
          <a:p>
            <a:pPr marL="228600" lvl="0" indent="-228600">
              <a:buAutoNum type="arabicParenR"/>
            </a:pPr>
            <a:r>
              <a:rPr lang="en-GB" sz="1200" b="1" kern="1200" baseline="0" dirty="0">
                <a:solidFill>
                  <a:schemeClr val="tx1"/>
                </a:solidFill>
                <a:effectLst/>
                <a:latin typeface="+mn-lt"/>
                <a:ea typeface="+mn-ea"/>
                <a:cs typeface="+mn-cs"/>
              </a:rPr>
              <a:t>The poor learner with some insight – performs poorly, but understands. Will need some constructive feedback</a:t>
            </a:r>
          </a:p>
          <a:p>
            <a:pPr marL="228600" lvl="0" indent="-228600">
              <a:buAutoNum type="arabicParenR"/>
            </a:pPr>
            <a:r>
              <a:rPr lang="en-GB" sz="1200" b="1" kern="1200" baseline="0" dirty="0">
                <a:solidFill>
                  <a:schemeClr val="tx1"/>
                </a:solidFill>
                <a:effectLst/>
                <a:latin typeface="+mn-lt"/>
                <a:ea typeface="+mn-ea"/>
                <a:cs typeface="+mn-cs"/>
              </a:rPr>
              <a:t>Disinterested – does ok but is not really engaging, probably is “very experienced” and feels exercise is below them. Can’t see the point, not really engaging with feedback</a:t>
            </a:r>
          </a:p>
          <a:p>
            <a:pPr marL="228600" lvl="0" indent="-228600">
              <a:buAutoNum type="arabicParenR"/>
            </a:pPr>
            <a:r>
              <a:rPr lang="en-GB" sz="1200" b="1" kern="1200" baseline="0" dirty="0">
                <a:solidFill>
                  <a:schemeClr val="tx1"/>
                </a:solidFill>
                <a:effectLst/>
                <a:latin typeface="+mn-lt"/>
                <a:ea typeface="+mn-ea"/>
                <a:cs typeface="+mn-cs"/>
              </a:rPr>
              <a:t>Anxious / catastrophising learner who performs well – does ok but thinks did/is awful. May get upset</a:t>
            </a:r>
          </a:p>
          <a:p>
            <a:pPr marL="228600" lvl="0" indent="-228600">
              <a:buAutoNum type="arabicParenR"/>
            </a:pPr>
            <a:r>
              <a:rPr lang="en-GB" sz="1200" b="1" kern="1200" baseline="0" dirty="0">
                <a:solidFill>
                  <a:schemeClr val="tx1"/>
                </a:solidFill>
                <a:effectLst/>
                <a:latin typeface="+mn-lt"/>
                <a:ea typeface="+mn-ea"/>
                <a:cs typeface="+mn-cs"/>
              </a:rPr>
              <a:t>Nervous – very nervous and reluctant and get going. Teacher may need to intervene and guide them through </a:t>
            </a:r>
          </a:p>
          <a:p>
            <a:pPr marL="228600" lvl="0" indent="-228600">
              <a:buAutoNum type="arabicParenR"/>
            </a:pPr>
            <a:r>
              <a:rPr lang="en-GB" sz="1200" b="1" kern="1200" baseline="0" dirty="0">
                <a:solidFill>
                  <a:schemeClr val="tx1"/>
                </a:solidFill>
                <a:effectLst/>
                <a:latin typeface="+mn-lt"/>
                <a:ea typeface="+mn-ea"/>
                <a:cs typeface="+mn-cs"/>
              </a:rPr>
              <a:t>Poor learner who lacks insight – this is hardest one probably. Performs poorly/does things wrong but thinks did really well, reluctant to accept feedback</a:t>
            </a:r>
          </a:p>
          <a:p>
            <a:pPr marL="228600" lvl="0" indent="-228600">
              <a:buAutoNum type="arabicParenR"/>
            </a:pPr>
            <a:endParaRPr lang="en-GB" sz="1200" b="1" kern="1200" baseline="0" dirty="0">
              <a:solidFill>
                <a:schemeClr val="tx1"/>
              </a:solidFill>
              <a:effectLst/>
              <a:latin typeface="+mn-lt"/>
              <a:ea typeface="+mn-ea"/>
              <a:cs typeface="+mn-cs"/>
            </a:endParaRPr>
          </a:p>
          <a:p>
            <a:pPr marL="228600" lvl="0" indent="-228600">
              <a:buAutoNum type="arabicParenR"/>
            </a:pPr>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It</a:t>
            </a:r>
            <a:r>
              <a:rPr lang="en-GB" sz="1200" b="1" kern="1200" baseline="0" dirty="0">
                <a:solidFill>
                  <a:schemeClr val="tx1"/>
                </a:solidFill>
                <a:effectLst/>
                <a:latin typeface="+mn-lt"/>
                <a:ea typeface="+mn-ea"/>
                <a:cs typeface="+mn-cs"/>
              </a:rPr>
              <a:t> may be worth prepping a short summary of the role of each candidate</a:t>
            </a:r>
            <a:endParaRPr lang="en-GB" sz="1200" b="1"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Separate in to 4 groups with two assigned to each trainer.  Each group  to attempt one of the following topics each participant in turn having a practice with helpful feedback from other participants: (30 minutes)</a:t>
            </a:r>
          </a:p>
          <a:p>
            <a:pPr lvl="1"/>
            <a:r>
              <a:rPr lang="en-GB" sz="1200" kern="1200" dirty="0">
                <a:solidFill>
                  <a:schemeClr val="tx1"/>
                </a:solidFill>
                <a:effectLst/>
                <a:latin typeface="+mn-lt"/>
                <a:ea typeface="+mn-ea"/>
                <a:cs typeface="+mn-cs"/>
              </a:rPr>
              <a:t>The initial approach in CPR</a:t>
            </a:r>
          </a:p>
          <a:p>
            <a:pPr lvl="1"/>
            <a:r>
              <a:rPr lang="en-GB" sz="1200" kern="1200" dirty="0">
                <a:solidFill>
                  <a:schemeClr val="tx1"/>
                </a:solidFill>
                <a:effectLst/>
                <a:latin typeface="+mn-lt"/>
                <a:ea typeface="+mn-ea"/>
                <a:cs typeface="+mn-cs"/>
              </a:rPr>
              <a:t>Chest compressions</a:t>
            </a:r>
          </a:p>
          <a:p>
            <a:pPr lvl="1"/>
            <a:r>
              <a:rPr lang="en-GB" sz="1200" kern="1200" dirty="0">
                <a:solidFill>
                  <a:schemeClr val="tx1"/>
                </a:solidFill>
                <a:effectLst/>
                <a:latin typeface="+mn-lt"/>
                <a:ea typeface="+mn-ea"/>
                <a:cs typeface="+mn-cs"/>
              </a:rPr>
              <a:t>Head tilt chin lift</a:t>
            </a:r>
          </a:p>
          <a:p>
            <a:pPr lvl="1"/>
            <a:r>
              <a:rPr lang="en-GB" sz="1200" kern="1200" dirty="0">
                <a:solidFill>
                  <a:schemeClr val="tx1"/>
                </a:solidFill>
                <a:effectLst/>
                <a:latin typeface="+mn-lt"/>
                <a:ea typeface="+mn-ea"/>
                <a:cs typeface="+mn-cs"/>
              </a:rPr>
              <a:t>Placing a patient in the recovery position</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Demo by each group with summary of learning about doing it (20 minutes)</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47</a:t>
            </a:fld>
            <a:endParaRPr lang="en-US"/>
          </a:p>
        </p:txBody>
      </p:sp>
    </p:spTree>
    <p:extLst>
      <p:ext uri="{BB962C8B-B14F-4D97-AF65-F5344CB8AC3E}">
        <p14:creationId xmlns:p14="http://schemas.microsoft.com/office/powerpoint/2010/main" val="3491654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B3131-83C0-9847-95A8-B83A12FBB63A}" type="slidenum">
              <a:rPr lang="en-US" smtClean="0"/>
              <a:t>49</a:t>
            </a:fld>
            <a:endParaRPr lang="en-US"/>
          </a:p>
        </p:txBody>
      </p:sp>
    </p:spTree>
    <p:extLst>
      <p:ext uri="{BB962C8B-B14F-4D97-AF65-F5344CB8AC3E}">
        <p14:creationId xmlns:p14="http://schemas.microsoft.com/office/powerpoint/2010/main" val="2635220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2"/>
            <a:r>
              <a:rPr lang="en-GB" sz="1200" b="1" i="0" kern="1200">
                <a:solidFill>
                  <a:schemeClr val="tx1"/>
                </a:solidFill>
                <a:effectLst/>
                <a:latin typeface="+mn-lt"/>
                <a:ea typeface="+mn-ea"/>
                <a:cs typeface="+mn-cs"/>
              </a:rPr>
              <a:t>This activity is planned to last 30 minutes, but in practice can be shorted or extended to ensure the day runs to time</a:t>
            </a:r>
          </a:p>
          <a:p>
            <a:pPr lvl="2"/>
            <a:endParaRPr lang="en-GB" sz="1200" b="1" i="0" kern="1200">
              <a:solidFill>
                <a:schemeClr val="tx1"/>
              </a:solidFill>
              <a:effectLst/>
              <a:latin typeface="+mn-lt"/>
              <a:ea typeface="+mn-ea"/>
              <a:cs typeface="+mn-cs"/>
            </a:endParaRPr>
          </a:p>
          <a:p>
            <a:pPr lvl="2"/>
            <a:r>
              <a:rPr lang="en-GB" sz="1200" b="1" i="0" kern="1200">
                <a:solidFill>
                  <a:schemeClr val="tx1"/>
                </a:solidFill>
                <a:effectLst/>
                <a:latin typeface="+mn-lt"/>
                <a:ea typeface="+mn-ea"/>
                <a:cs typeface="+mn-cs"/>
              </a:rPr>
              <a:t>This is best done as</a:t>
            </a:r>
            <a:r>
              <a:rPr lang="en-GB" sz="1200" b="1" i="0" kern="1200" baseline="0">
                <a:solidFill>
                  <a:schemeClr val="tx1"/>
                </a:solidFill>
                <a:effectLst/>
                <a:latin typeface="+mn-lt"/>
                <a:ea typeface="+mn-ea"/>
                <a:cs typeface="+mn-cs"/>
              </a:rPr>
              <a:t> a large group facilitated discussion (e.g. in a circle) – the idea is to discuss how everyone got on with the last exercise/how to deal with such candidates in real life, but also clear up any other questions/issues from the day. It may be worth inviting students’ experiences and questions relating to good/poor teaching they have experienced before and/or examples of difficult candidates (either in feedback or in group/lecture work). Essentially this is a group chat to clear up any issues/questions.</a:t>
            </a:r>
            <a:endParaRPr lang="en-GB" sz="1200" b="1" i="0" kern="1200">
              <a:solidFill>
                <a:schemeClr val="tx1"/>
              </a:solidFill>
              <a:effectLst/>
              <a:latin typeface="+mn-lt"/>
              <a:ea typeface="+mn-ea"/>
              <a:cs typeface="+mn-cs"/>
            </a:endParaRPr>
          </a:p>
          <a:p>
            <a:pPr lvl="2"/>
            <a:endParaRPr lang="en-GB" sz="1200" b="1" i="0" kern="1200">
              <a:solidFill>
                <a:schemeClr val="tx1"/>
              </a:solidFill>
              <a:effectLst/>
              <a:latin typeface="+mn-lt"/>
              <a:ea typeface="+mn-ea"/>
              <a:cs typeface="+mn-cs"/>
            </a:endParaRPr>
          </a:p>
          <a:p>
            <a:pPr lvl="2"/>
            <a:endParaRPr lang="en-GB" sz="1200" b="1" i="0" kern="1200">
              <a:solidFill>
                <a:schemeClr val="tx1"/>
              </a:solidFill>
              <a:effectLst/>
              <a:latin typeface="+mn-lt"/>
              <a:ea typeface="+mn-ea"/>
              <a:cs typeface="+mn-cs"/>
            </a:endParaRPr>
          </a:p>
          <a:p>
            <a:pPr lvl="2"/>
            <a:r>
              <a:rPr lang="en-GB" sz="1200" b="1" i="0" kern="1200">
                <a:solidFill>
                  <a:schemeClr val="tx1"/>
                </a:solidFill>
                <a:effectLst/>
                <a:latin typeface="+mn-lt"/>
                <a:ea typeface="+mn-ea"/>
                <a:cs typeface="+mn-cs"/>
              </a:rPr>
              <a:t>Examples</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Be angry with someone or something</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Keep being distracted</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Take the discussion off the point several times</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Agree with absolutely everything</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Disagree with one person constantly</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Really support one other person in the group</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Talk loudly over other people</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Ignore one person completely</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Be completely batty and all over the place</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Don’t take anything seriously</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Disengage and be silent</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Try to take over the leadership of the group</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Introduce new topics</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Be terribly serious about everything</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Get up, walk around and sit again</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Leave the group and return in a short period</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Talk much about a pressing work issue or personal concern </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Read a book or newspaper</a:t>
            </a:r>
          </a:p>
          <a:p>
            <a:pPr marL="1085850" lvl="2" indent="-171450">
              <a:buFont typeface="Arial" panose="020B0604020202020204" pitchFamily="34" charset="0"/>
              <a:buChar char="•"/>
            </a:pPr>
            <a:r>
              <a:rPr lang="en-GB" sz="1200" i="0" kern="1200">
                <a:solidFill>
                  <a:schemeClr val="tx1"/>
                </a:solidFill>
                <a:effectLst/>
                <a:latin typeface="+mn-lt"/>
                <a:ea typeface="+mn-ea"/>
                <a:cs typeface="+mn-cs"/>
              </a:rPr>
              <a:t>Be very intense about the dynamics and processes in the group</a:t>
            </a:r>
          </a:p>
          <a:p>
            <a:pPr marL="1085850" lvl="2" indent="-171450">
              <a:buFont typeface="Arial" panose="020B0604020202020204" pitchFamily="34" charset="0"/>
              <a:buChar char="•"/>
            </a:pPr>
            <a:endParaRPr lang="en-GB" sz="1200" i="0" kern="1200">
              <a:solidFill>
                <a:schemeClr val="tx1"/>
              </a:solidFill>
              <a:effectLst/>
              <a:latin typeface="+mn-lt"/>
              <a:ea typeface="+mn-ea"/>
              <a:cs typeface="+mn-cs"/>
            </a:endParaRPr>
          </a:p>
          <a:p>
            <a:pPr marL="914400" lvl="2" indent="0">
              <a:buFontTx/>
              <a:buNone/>
            </a:pPr>
            <a:r>
              <a:rPr lang="en-GB" sz="1200" b="1" i="0" kern="1200">
                <a:solidFill>
                  <a:schemeClr val="tx1"/>
                </a:solidFill>
                <a:effectLst/>
                <a:latin typeface="+mn-lt"/>
                <a:ea typeface="+mn-ea"/>
                <a:cs typeface="+mn-cs"/>
              </a:rPr>
              <a:t>Solutions</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Verbal intervention (question, redirection, overhead comment etc);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Non-verbal intervention (indication, show concern etc) or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Process change (new topic, move on with session, take break, resort group etc)</a:t>
            </a:r>
          </a:p>
          <a:p>
            <a:pPr marL="1085850" lvl="2" indent="-171450">
              <a:buFont typeface="Arial" panose="020B0604020202020204" pitchFamily="34" charset="0"/>
              <a:buChar char="•"/>
            </a:pPr>
            <a:endParaRPr lang="en-GB" sz="1200" i="0" kern="1200">
              <a:solidFill>
                <a:schemeClr val="tx1"/>
              </a:solidFill>
              <a:effectLst/>
              <a:latin typeface="+mn-lt"/>
              <a:ea typeface="+mn-ea"/>
              <a:cs typeface="+mn-cs"/>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r>
              <a:rPr lang="en-US" b="1"/>
              <a:t>Background information for trainers</a:t>
            </a:r>
          </a:p>
          <a:p>
            <a:endParaRPr lang="en-US"/>
          </a:p>
          <a:p>
            <a:r>
              <a:rPr lang="en-US"/>
              <a:t>Image is Vincent van Gogh </a:t>
            </a:r>
            <a:r>
              <a:rPr lang="en-US" i="1"/>
              <a:t>Rest from work</a:t>
            </a:r>
            <a:r>
              <a:rPr lang="en-US"/>
              <a:t>. Taken from Wikimedia Commons</a:t>
            </a:r>
          </a:p>
        </p:txBody>
      </p:sp>
      <p:sp>
        <p:nvSpPr>
          <p:cNvPr id="4" name="Slide Number Placeholder 3"/>
          <p:cNvSpPr>
            <a:spLocks noGrp="1"/>
          </p:cNvSpPr>
          <p:nvPr>
            <p:ph type="sldNum" sz="quarter" idx="5"/>
          </p:nvPr>
        </p:nvSpPr>
        <p:spPr/>
        <p:txBody>
          <a:bodyPr/>
          <a:lstStyle/>
          <a:p>
            <a:fld id="{DB0B3131-83C0-9847-95A8-B83A12FBB63A}" type="slidenum">
              <a:rPr lang="en-US" smtClean="0"/>
              <a:t>50</a:t>
            </a:fld>
            <a:endParaRPr lang="en-US"/>
          </a:p>
        </p:txBody>
      </p:sp>
    </p:spTree>
    <p:extLst>
      <p:ext uri="{BB962C8B-B14F-4D97-AF65-F5344CB8AC3E}">
        <p14:creationId xmlns:p14="http://schemas.microsoft.com/office/powerpoint/2010/main" val="257866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5</a:t>
            </a:fld>
            <a:endParaRPr lang="en-US"/>
          </a:p>
        </p:txBody>
      </p:sp>
    </p:spTree>
    <p:extLst>
      <p:ext uri="{BB962C8B-B14F-4D97-AF65-F5344CB8AC3E}">
        <p14:creationId xmlns:p14="http://schemas.microsoft.com/office/powerpoint/2010/main" val="3381206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Now</a:t>
            </a:r>
            <a:r>
              <a:rPr lang="en-GB" sz="1200" kern="1200" baseline="0">
                <a:solidFill>
                  <a:schemeClr val="tx1"/>
                </a:solidFill>
                <a:effectLst/>
                <a:latin typeface="+mn-lt"/>
                <a:ea typeface="+mn-ea"/>
                <a:cs typeface="+mn-cs"/>
              </a:rPr>
              <a:t> time to discuss how we evaluate our teaching – often best done with facilitator at front leading.</a:t>
            </a:r>
            <a:r>
              <a:rPr lang="en-GB" sz="1200" kern="1200">
                <a:solidFill>
                  <a:schemeClr val="tx1"/>
                </a:solidFill>
                <a:effectLst/>
                <a:latin typeface="+mn-lt"/>
                <a:ea typeface="+mn-ea"/>
                <a:cs typeface="+mn-cs"/>
              </a:rPr>
              <a:t> </a:t>
            </a:r>
          </a:p>
          <a:p>
            <a:endParaRPr lang="en-GB" sz="1200" kern="1200">
              <a:solidFill>
                <a:schemeClr val="tx1"/>
              </a:solidFill>
              <a:effectLst/>
              <a:latin typeface="+mn-lt"/>
              <a:ea typeface="+mn-ea"/>
              <a:cs typeface="+mn-cs"/>
            </a:endParaRPr>
          </a:p>
          <a:p>
            <a:r>
              <a:rPr lang="en-GB"/>
              <a:t>The terms appraisal, assessment and evaluation are used confusingly and non-uniformly.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a:t>Here we are using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Assessment as above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Appraisal (not discussed in this teaching) as an annual event – which may include elements of summative assessment (e.g. ARCP)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Evaluation – of a teaching or training event or a curriculum.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p>
          <a:p>
            <a:pPr marL="0" marR="0" lvl="0" indent="0" algn="l" defTabSz="457200" rtl="0" eaLnBrk="1" fontAlgn="auto" latinLnBrk="0" hangingPunct="1">
              <a:lnSpc>
                <a:spcPct val="100000"/>
              </a:lnSpc>
              <a:spcBef>
                <a:spcPts val="0"/>
              </a:spcBef>
              <a:spcAft>
                <a:spcPts val="0"/>
              </a:spcAft>
              <a:buClrTx/>
              <a:buSzTx/>
              <a:buFontTx/>
              <a:buNone/>
              <a:tabLst/>
              <a:defRPr/>
            </a:pPr>
            <a:r>
              <a:rPr lang="en-GB"/>
              <a:t>Formative assessment definition is from - General Medical Council (1998). The Early Years. London: GMC. p.10. This is an old document but is still the best definition I can find.</a:t>
            </a:r>
            <a:endParaRPr lang="en-US"/>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51</a:t>
            </a:fld>
            <a:endParaRPr lang="en-US"/>
          </a:p>
        </p:txBody>
      </p:sp>
    </p:spTree>
    <p:extLst>
      <p:ext uri="{BB962C8B-B14F-4D97-AF65-F5344CB8AC3E}">
        <p14:creationId xmlns:p14="http://schemas.microsoft.com/office/powerpoint/2010/main" val="4253968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52</a:t>
            </a:fld>
            <a:endParaRPr lang="en-US"/>
          </a:p>
        </p:txBody>
      </p:sp>
    </p:spTree>
    <p:extLst>
      <p:ext uri="{BB962C8B-B14F-4D97-AF65-F5344CB8AC3E}">
        <p14:creationId xmlns:p14="http://schemas.microsoft.com/office/powerpoint/2010/main" val="13684751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Evaluating a learning experience  (15 minutes)</a:t>
            </a:r>
          </a:p>
          <a:p>
            <a:pPr lvl="0"/>
            <a:r>
              <a:rPr lang="en-GB" sz="1200" kern="1200">
                <a:solidFill>
                  <a:schemeClr val="tx1"/>
                </a:solidFill>
                <a:effectLst/>
                <a:latin typeface="+mn-lt"/>
                <a:ea typeface="+mn-ea"/>
                <a:cs typeface="+mn-cs"/>
              </a:rPr>
              <a:t>Kirkpatrick</a:t>
            </a:r>
          </a:p>
          <a:p>
            <a:pPr lvl="0"/>
            <a:r>
              <a:rPr lang="en-GB" sz="1200" kern="1200">
                <a:solidFill>
                  <a:schemeClr val="tx1"/>
                </a:solidFill>
                <a:effectLst/>
                <a:latin typeface="+mn-lt"/>
                <a:ea typeface="+mn-ea"/>
                <a:cs typeface="+mn-cs"/>
              </a:rPr>
              <a:t>In practice very difficult</a:t>
            </a:r>
          </a:p>
          <a:p>
            <a:pPr lvl="0"/>
            <a:r>
              <a:rPr lang="en-GB" sz="1200" kern="1200">
                <a:solidFill>
                  <a:schemeClr val="tx1"/>
                </a:solidFill>
                <a:effectLst/>
                <a:latin typeface="+mn-lt"/>
                <a:ea typeface="+mn-ea"/>
                <a:cs typeface="+mn-cs"/>
              </a:rPr>
              <a:t>Quantitative and qualitative ideal – but very time consuming so pragmatic approaches on the day:</a:t>
            </a:r>
          </a:p>
          <a:p>
            <a:pPr lvl="0"/>
            <a:endParaRPr lang="en-GB" sz="1200" b="1" kern="1200">
              <a:solidFill>
                <a:schemeClr val="tx1"/>
              </a:solidFill>
              <a:effectLst/>
              <a:latin typeface="+mn-lt"/>
              <a:ea typeface="+mn-ea"/>
              <a:cs typeface="+mn-cs"/>
            </a:endParaRPr>
          </a:p>
          <a:p>
            <a:pPr lvl="0"/>
            <a:r>
              <a:rPr lang="en-GB" sz="1200" b="1" kern="1200">
                <a:solidFill>
                  <a:schemeClr val="tx1"/>
                </a:solidFill>
                <a:effectLst/>
                <a:latin typeface="+mn-lt"/>
                <a:ea typeface="+mn-ea"/>
                <a:cs typeface="+mn-cs"/>
              </a:rPr>
              <a:t>Background Information for trainers</a:t>
            </a:r>
          </a:p>
          <a:p>
            <a:pPr lvl="0"/>
            <a:r>
              <a:rPr lang="en-GB"/>
              <a:t>Kirkpatrick, D.L. (1959a). Techniques for evaluating training programs. Journal of the American Society for Training and Development, 13(11), 3-9.</a:t>
            </a:r>
            <a:endParaRPr lang="en-US"/>
          </a:p>
          <a:p>
            <a:pPr lvl="1"/>
            <a:endParaRPr lang="en-GB" sz="1200" b="1" kern="1200">
              <a:solidFill>
                <a:schemeClr val="tx1"/>
              </a:solidFill>
              <a:effectLst/>
              <a:latin typeface="+mn-lt"/>
              <a:ea typeface="+mn-ea"/>
              <a:cs typeface="+mn-cs"/>
            </a:endParaRPr>
          </a:p>
          <a:p>
            <a:pPr lvl="1"/>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53</a:t>
            </a:fld>
            <a:endParaRPr lang="en-US"/>
          </a:p>
        </p:txBody>
      </p:sp>
    </p:spTree>
    <p:extLst>
      <p:ext uri="{BB962C8B-B14F-4D97-AF65-F5344CB8AC3E}">
        <p14:creationId xmlns:p14="http://schemas.microsoft.com/office/powerpoint/2010/main" val="10450471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a:t>We</a:t>
            </a:r>
            <a:r>
              <a:rPr lang="en-GB" b="1" baseline="0"/>
              <a:t> often do not do this exercise, but it can be added in</a:t>
            </a:r>
            <a:endParaRPr lang="en-GB" b="1"/>
          </a:p>
          <a:p>
            <a:pPr marL="0" marR="0" lvl="0" indent="0" algn="l" defTabSz="457200" rtl="0" eaLnBrk="1" fontAlgn="auto" latinLnBrk="0" hangingPunct="1">
              <a:lnSpc>
                <a:spcPct val="100000"/>
              </a:lnSpc>
              <a:spcBef>
                <a:spcPts val="0"/>
              </a:spcBef>
              <a:spcAft>
                <a:spcPts val="0"/>
              </a:spcAft>
              <a:buClrTx/>
              <a:buSzTx/>
              <a:buFontTx/>
              <a:buNone/>
              <a:tabLst/>
              <a:defRPr/>
            </a:pPr>
            <a:endParaRPr lang="en-GB"/>
          </a:p>
          <a:p>
            <a:pPr marL="0" marR="0" lvl="0" indent="0" algn="l" defTabSz="457200" rtl="0" eaLnBrk="1" fontAlgn="auto" latinLnBrk="0" hangingPunct="1">
              <a:lnSpc>
                <a:spcPct val="100000"/>
              </a:lnSpc>
              <a:spcBef>
                <a:spcPts val="0"/>
              </a:spcBef>
              <a:spcAft>
                <a:spcPts val="0"/>
              </a:spcAft>
              <a:buClrTx/>
              <a:buSzTx/>
              <a:buFontTx/>
              <a:buNone/>
              <a:tabLst/>
              <a:defRPr/>
            </a:pPr>
            <a:r>
              <a:rPr lang="en-GB"/>
              <a:t>Give the participants a minute to work out what level each of these examples works at. Collect ideas from around the room.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p>
          <a:p>
            <a:pPr marL="0" marR="0" lvl="0" indent="0" algn="l" defTabSz="457200" rtl="0" eaLnBrk="1" fontAlgn="auto" latinLnBrk="0" hangingPunct="1">
              <a:lnSpc>
                <a:spcPct val="100000"/>
              </a:lnSpc>
              <a:spcBef>
                <a:spcPts val="0"/>
              </a:spcBef>
              <a:spcAft>
                <a:spcPts val="0"/>
              </a:spcAft>
              <a:buClrTx/>
              <a:buSzTx/>
              <a:buFontTx/>
              <a:buNone/>
              <a:tabLst/>
              <a:defRPr/>
            </a:pPr>
            <a:r>
              <a:rPr lang="en-GB"/>
              <a:t>Examples are (from top left)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a:t>A standard Severn Deanery evaluation sheet with lots of white space. </a:t>
            </a:r>
            <a:r>
              <a:rPr lang="en-GB" b="1"/>
              <a:t>Kirkpatrick level 1 </a:t>
            </a:r>
            <a:r>
              <a:rPr lang="en-GB"/>
              <a:t>– Reaction.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a:t>Two people having a discussion (for example a course teacher with an attendee or key stakeholder) – qualitative approach. Potentially </a:t>
            </a:r>
            <a:r>
              <a:rPr lang="en-GB" b="1"/>
              <a:t>Kirkpatrick level 4 </a:t>
            </a:r>
            <a:r>
              <a:rPr lang="en-GB"/>
              <a:t>- Results.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a:t>An AMEE form that was considered for this course – quantitative Likert scales, and limits replies – but easy to analyse. </a:t>
            </a:r>
            <a:r>
              <a:rPr lang="en-GB" b="1"/>
              <a:t>Kirkpatrick level 1.</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a:t>A ‘Delphi Walls’ approach derived from a ‘Keep, Change, Chuck’ evaluation used by Alan Cook in Severn Deanery. All participants are allowed to right anything they want on 3 sheets entitled ‘What I liked’, What I learned’ and What to improve’. To agree with a comment that is already there participants put a tick next to it to, disagree they put a cross. This is used in the Essential Pain Medicine course both in the UK and globally. </a:t>
            </a:r>
            <a:r>
              <a:rPr lang="en-GB" b="1"/>
              <a:t>Kirkpatrick levels 1 and 2.</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a:t>(Not shown – but MCQs before and after (e.g. ALS) would be Kirkpatrick level 2 –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p>
          <a:p>
            <a:pPr marL="0" marR="0" lvl="0" indent="0" algn="l" defTabSz="457200" rtl="0" eaLnBrk="1" fontAlgn="auto" latinLnBrk="0" hangingPunct="1">
              <a:lnSpc>
                <a:spcPct val="100000"/>
              </a:lnSpc>
              <a:spcBef>
                <a:spcPts val="0"/>
              </a:spcBef>
              <a:spcAft>
                <a:spcPts val="0"/>
              </a:spcAft>
              <a:buClrTx/>
              <a:buSzTx/>
              <a:buFontTx/>
              <a:buNone/>
              <a:tabLst/>
              <a:defRPr/>
            </a:pPr>
            <a:r>
              <a:rPr lang="en-GB" b="1"/>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a:t>The picture is </a:t>
            </a:r>
            <a:r>
              <a:rPr lang="en-GB" sz="1200" b="0" i="0" u="none" strike="noStrike" kern="1200">
                <a:solidFill>
                  <a:schemeClr val="tx1"/>
                </a:solidFill>
                <a:effectLst/>
                <a:latin typeface="+mn-lt"/>
                <a:ea typeface="+mn-ea"/>
                <a:cs typeface="+mn-cs"/>
                <a:hlinkClick r:id="rId3" tooltip="Paul Cézanne"/>
              </a:rPr>
              <a:t>Paul Cézanne</a:t>
            </a:r>
            <a:r>
              <a:rPr lang="en-GB" sz="1200" b="0" i="0" u="none" strike="noStrike" kern="1200">
                <a:solidFill>
                  <a:schemeClr val="tx1"/>
                </a:solidFill>
                <a:effectLst/>
                <a:latin typeface="+mn-lt"/>
                <a:ea typeface="+mn-ea"/>
                <a:cs typeface="+mn-cs"/>
              </a:rPr>
              <a:t> (strictly speaking a </a:t>
            </a:r>
            <a:r>
              <a:rPr lang="en-GB" sz="1200" b="1" i="0" u="none" strike="noStrike" kern="1200">
                <a:solidFill>
                  <a:schemeClr val="tx1"/>
                </a:solidFill>
                <a:effectLst/>
                <a:latin typeface="+mn-lt"/>
                <a:ea typeface="+mn-ea"/>
                <a:cs typeface="+mn-cs"/>
              </a:rPr>
              <a:t>post</a:t>
            </a:r>
            <a:r>
              <a:rPr lang="en-GB" sz="1200" b="0" i="0" u="none" strike="noStrike" kern="1200">
                <a:solidFill>
                  <a:schemeClr val="tx1"/>
                </a:solidFill>
                <a:effectLst/>
                <a:latin typeface="+mn-lt"/>
                <a:ea typeface="+mn-ea"/>
                <a:cs typeface="+mn-cs"/>
              </a:rPr>
              <a:t>-impressionist), </a:t>
            </a:r>
            <a:r>
              <a:rPr lang="en-GB" sz="1200" b="0" i="1" u="none" strike="noStrike" kern="1200">
                <a:solidFill>
                  <a:schemeClr val="tx1"/>
                </a:solidFill>
                <a:effectLst/>
                <a:latin typeface="+mn-lt"/>
                <a:ea typeface="+mn-ea"/>
                <a:cs typeface="+mn-cs"/>
                <a:hlinkClick r:id="rId4" tooltip="The Card Players"/>
              </a:rPr>
              <a:t>The Card Players</a:t>
            </a:r>
            <a:r>
              <a:rPr lang="en-GB" sz="1200" b="0" i="0" u="none" strike="noStrike" kern="1200">
                <a:solidFill>
                  <a:schemeClr val="tx1"/>
                </a:solidFill>
                <a:effectLst/>
                <a:latin typeface="+mn-lt"/>
                <a:ea typeface="+mn-ea"/>
                <a:cs typeface="+mn-cs"/>
              </a:rPr>
              <a:t>, 1894–1895, </a:t>
            </a:r>
            <a:r>
              <a:rPr lang="en-GB" sz="1200" b="0" i="0" u="none" strike="noStrike" kern="1200">
                <a:solidFill>
                  <a:schemeClr val="tx1"/>
                </a:solidFill>
                <a:effectLst/>
                <a:latin typeface="+mn-lt"/>
                <a:ea typeface="+mn-ea"/>
                <a:cs typeface="+mn-cs"/>
                <a:hlinkClick r:id="rId5" tooltip="Musée d'Orsay"/>
              </a:rPr>
              <a:t>Musée d'Orsay</a:t>
            </a:r>
            <a:r>
              <a:rPr lang="en-GB" sz="1200" b="0" i="0" u="none" strike="noStrike" kern="1200">
                <a:solidFill>
                  <a:schemeClr val="tx1"/>
                </a:solidFill>
                <a:effectLst/>
                <a:latin typeface="+mn-lt"/>
                <a:ea typeface="+mn-ea"/>
                <a:cs typeface="+mn-cs"/>
              </a:rPr>
              <a:t>, Paris. Taken from Wikipedia and is in the public domain. It can be taken to refer to a course organiser.</a:t>
            </a: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54</a:t>
            </a:fld>
            <a:endParaRPr lang="en-US"/>
          </a:p>
        </p:txBody>
      </p:sp>
    </p:spTree>
    <p:extLst>
      <p:ext uri="{BB962C8B-B14F-4D97-AF65-F5344CB8AC3E}">
        <p14:creationId xmlns:p14="http://schemas.microsoft.com/office/powerpoint/2010/main" val="8831660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a:t>What participants would like to do</a:t>
            </a:r>
          </a:p>
          <a:p>
            <a:r>
              <a:rPr lang="en-US"/>
              <a:t>ALS trainers</a:t>
            </a:r>
          </a:p>
          <a:p>
            <a:r>
              <a:rPr lang="en-US"/>
              <a:t>Support and coaching: ES, College Tutors, DME, Schools</a:t>
            </a:r>
          </a:p>
          <a:p>
            <a:endParaRPr lang="en-US"/>
          </a:p>
          <a:p>
            <a:r>
              <a:rPr lang="en-US"/>
              <a:t>Or</a:t>
            </a:r>
          </a:p>
          <a:p>
            <a:r>
              <a:rPr lang="en-US"/>
              <a:t>Just go with the picture and take up absinthe and smoking</a:t>
            </a:r>
          </a:p>
        </p:txBody>
      </p:sp>
      <p:sp>
        <p:nvSpPr>
          <p:cNvPr id="4" name="Slide Number Placeholder 3"/>
          <p:cNvSpPr>
            <a:spLocks noGrp="1"/>
          </p:cNvSpPr>
          <p:nvPr>
            <p:ph type="sldNum" sz="quarter" idx="5"/>
          </p:nvPr>
        </p:nvSpPr>
        <p:spPr/>
        <p:txBody>
          <a:bodyPr/>
          <a:lstStyle/>
          <a:p>
            <a:fld id="{DB0B3131-83C0-9847-95A8-B83A12FBB63A}" type="slidenum">
              <a:rPr lang="en-US" smtClean="0"/>
              <a:t>55</a:t>
            </a:fld>
            <a:endParaRPr lang="en-US"/>
          </a:p>
        </p:txBody>
      </p:sp>
    </p:spTree>
    <p:extLst>
      <p:ext uri="{BB962C8B-B14F-4D97-AF65-F5344CB8AC3E}">
        <p14:creationId xmlns:p14="http://schemas.microsoft.com/office/powerpoint/2010/main" val="1516167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a:solidFill>
                  <a:schemeClr val="tx1"/>
                </a:solidFill>
                <a:effectLst/>
                <a:latin typeface="+mn-lt"/>
                <a:ea typeface="+mn-ea"/>
                <a:cs typeface="+mn-cs"/>
              </a:rPr>
              <a:t>Feedback</a:t>
            </a:r>
            <a:r>
              <a:rPr lang="en-GB" sz="1200" kern="1200">
                <a:solidFill>
                  <a:schemeClr val="tx1"/>
                </a:solidFill>
                <a:effectLst/>
                <a:latin typeface="+mn-lt"/>
                <a:ea typeface="+mn-ea"/>
                <a:cs typeface="+mn-cs"/>
              </a:rPr>
              <a:t> from groups of key learning points</a:t>
            </a:r>
          </a:p>
          <a:p>
            <a:r>
              <a:rPr lang="en-GB" sz="1200" kern="1200">
                <a:solidFill>
                  <a:schemeClr val="tx1"/>
                </a:solidFill>
                <a:effectLst/>
                <a:latin typeface="+mn-lt"/>
                <a:ea typeface="+mn-ea"/>
                <a:cs typeface="+mn-cs"/>
              </a:rPr>
              <a:t> </a:t>
            </a:r>
          </a:p>
          <a:p>
            <a:pPr lvl="0"/>
            <a:r>
              <a:rPr lang="en-GB" sz="1200" b="1" kern="1200">
                <a:solidFill>
                  <a:schemeClr val="tx1"/>
                </a:solidFill>
                <a:effectLst/>
                <a:latin typeface="+mn-lt"/>
                <a:ea typeface="+mn-ea"/>
                <a:cs typeface="+mn-cs"/>
              </a:rPr>
              <a:t>Discussion</a:t>
            </a:r>
            <a:r>
              <a:rPr lang="en-GB" sz="1200" kern="1200">
                <a:solidFill>
                  <a:schemeClr val="tx1"/>
                </a:solidFill>
                <a:effectLst/>
                <a:latin typeface="+mn-lt"/>
                <a:ea typeface="+mn-ea"/>
                <a:cs typeface="+mn-cs"/>
              </a:rPr>
              <a:t> of key lessons from the day:</a:t>
            </a:r>
          </a:p>
          <a:p>
            <a:r>
              <a:rPr lang="en-GB" sz="1200" i="0" kern="1200">
                <a:solidFill>
                  <a:schemeClr val="tx1"/>
                </a:solidFill>
                <a:effectLst/>
                <a:latin typeface="+mn-lt"/>
                <a:ea typeface="+mn-ea"/>
                <a:cs typeface="+mn-cs"/>
              </a:rPr>
              <a:t>It may be useful to go back to any Objectives the participants came up with for themselves at the start of the day, or the Objectives slides</a:t>
            </a:r>
          </a:p>
          <a:p>
            <a:endParaRPr lang="en-GB" sz="1200" i="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Ask</a:t>
            </a:r>
            <a:r>
              <a:rPr lang="en-GB" sz="1200" kern="1200">
                <a:solidFill>
                  <a:schemeClr val="tx1"/>
                </a:solidFill>
                <a:effectLst/>
                <a:latin typeface="+mn-lt"/>
                <a:ea typeface="+mn-ea"/>
                <a:cs typeface="+mn-cs"/>
              </a:rPr>
              <a:t> participants to complete evaluation and equality monitoring forms</a:t>
            </a:r>
          </a:p>
          <a:p>
            <a:endParaRPr lang="en-GB" sz="1200" b="1" i="1" kern="1200">
              <a:solidFill>
                <a:schemeClr val="tx1"/>
              </a:solidFill>
              <a:effectLst/>
              <a:latin typeface="+mn-lt"/>
              <a:ea typeface="+mn-ea"/>
              <a:cs typeface="+mn-cs"/>
            </a:endParaRPr>
          </a:p>
          <a:p>
            <a:r>
              <a:rPr lang="en-GB" sz="1200" b="1" i="1" kern="1200">
                <a:solidFill>
                  <a:schemeClr val="tx1"/>
                </a:solidFill>
                <a:effectLst/>
                <a:latin typeface="+mn-lt"/>
                <a:ea typeface="+mn-ea"/>
                <a:cs typeface="+mn-cs"/>
              </a:rPr>
              <a:t>Background information for trainers</a:t>
            </a:r>
          </a:p>
          <a:p>
            <a:r>
              <a:rPr lang="en-GB" sz="1200" b="0" i="0" u="none" strike="noStrike" kern="1200">
                <a:solidFill>
                  <a:schemeClr val="tx1"/>
                </a:solidFill>
                <a:effectLst/>
                <a:latin typeface="+mn-lt"/>
                <a:ea typeface="+mn-ea"/>
                <a:cs typeface="+mn-cs"/>
              </a:rPr>
              <a:t>Image is </a:t>
            </a:r>
            <a:r>
              <a:rPr lang="en-GB" sz="1200" b="0" i="1" u="none" strike="noStrike" kern="1200">
                <a:solidFill>
                  <a:schemeClr val="tx1"/>
                </a:solidFill>
                <a:effectLst/>
                <a:latin typeface="+mn-lt"/>
                <a:ea typeface="+mn-ea"/>
                <a:cs typeface="+mn-cs"/>
              </a:rPr>
              <a:t>The Seine Basin at Argenteuil, </a:t>
            </a:r>
            <a:r>
              <a:rPr lang="en-GB" sz="1200" i="0" kern="1200">
                <a:solidFill>
                  <a:schemeClr val="tx1"/>
                </a:solidFill>
                <a:effectLst/>
                <a:latin typeface="+mn-lt"/>
                <a:ea typeface="+mn-ea"/>
                <a:cs typeface="+mn-cs"/>
              </a:rPr>
              <a:t>Claude Monet 1873</a:t>
            </a:r>
            <a:r>
              <a:rPr lang="en-GB" sz="1200" b="0" i="1" u="none" strike="noStrike" kern="1200">
                <a:solidFill>
                  <a:schemeClr val="tx1"/>
                </a:solidFill>
                <a:effectLst/>
                <a:latin typeface="+mn-lt"/>
                <a:ea typeface="+mn-ea"/>
                <a:cs typeface="+mn-cs"/>
              </a:rPr>
              <a:t> </a:t>
            </a:r>
            <a:r>
              <a:rPr lang="en-GB" sz="1200" b="0" i="0" u="none" strike="noStrike" kern="1200">
                <a:solidFill>
                  <a:schemeClr val="tx1"/>
                </a:solidFill>
                <a:effectLst/>
                <a:latin typeface="+mn-lt"/>
                <a:ea typeface="+mn-ea"/>
                <a:cs typeface="+mn-cs"/>
              </a:rPr>
              <a:t>. Taken from Wikimedia</a:t>
            </a:r>
            <a:endParaRPr lang="en-GB" sz="1200" i="0" kern="120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56</a:t>
            </a:fld>
            <a:endParaRPr lang="en-US"/>
          </a:p>
        </p:txBody>
      </p:sp>
    </p:spTree>
    <p:extLst>
      <p:ext uri="{BB962C8B-B14F-4D97-AF65-F5344CB8AC3E}">
        <p14:creationId xmlns:p14="http://schemas.microsoft.com/office/powerpoint/2010/main" val="2378156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kern="1200" baseline="0">
                <a:solidFill>
                  <a:schemeClr val="tx1"/>
                </a:solidFill>
                <a:effectLst/>
                <a:latin typeface="+mn-lt"/>
                <a:ea typeface="+mn-ea"/>
                <a:cs typeface="+mn-cs"/>
              </a:rPr>
              <a:t>Also ask for a percentage increase in confidence. </a:t>
            </a:r>
          </a:p>
          <a:p>
            <a:endParaRPr lang="en-GB" sz="1200" kern="1200" baseline="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t>If </a:t>
            </a:r>
            <a:r>
              <a:rPr lang="en-US" err="1"/>
              <a:t>organisers</a:t>
            </a:r>
            <a:r>
              <a:rPr lang="en-US"/>
              <a:t> are familiar with the chair game this can be used instead / as well, but don’t forget to ask about confidence as above – this is part of our evaluation.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baseline="0">
                <a:solidFill>
                  <a:schemeClr val="tx1"/>
                </a:solidFill>
                <a:effectLst/>
                <a:latin typeface="+mn-lt"/>
                <a:ea typeface="+mn-ea"/>
                <a:cs typeface="+mn-cs"/>
              </a:rPr>
              <a:t>The picture is by Edvard Munch - Google Art Project, Public Domain, https://</a:t>
            </a:r>
            <a:r>
              <a:rPr lang="en-GB" sz="1200" kern="1200" baseline="0" err="1">
                <a:solidFill>
                  <a:schemeClr val="tx1"/>
                </a:solidFill>
                <a:effectLst/>
                <a:latin typeface="+mn-lt"/>
                <a:ea typeface="+mn-ea"/>
                <a:cs typeface="+mn-cs"/>
              </a:rPr>
              <a:t>commons.wikimedia.org</a:t>
            </a:r>
            <a:r>
              <a:rPr lang="en-GB" sz="1200" kern="1200" baseline="0">
                <a:solidFill>
                  <a:schemeClr val="tx1"/>
                </a:solidFill>
                <a:effectLst/>
                <a:latin typeface="+mn-lt"/>
                <a:ea typeface="+mn-ea"/>
                <a:cs typeface="+mn-cs"/>
              </a:rPr>
              <a:t>/w/</a:t>
            </a:r>
            <a:r>
              <a:rPr lang="en-GB" sz="1200" kern="1200" baseline="0" err="1">
                <a:solidFill>
                  <a:schemeClr val="tx1"/>
                </a:solidFill>
                <a:effectLst/>
                <a:latin typeface="+mn-lt"/>
                <a:ea typeface="+mn-ea"/>
                <a:cs typeface="+mn-cs"/>
              </a:rPr>
              <a:t>index.php?curid</a:t>
            </a:r>
            <a:r>
              <a:rPr lang="en-GB" sz="1200" kern="1200" baseline="0">
                <a:solidFill>
                  <a:schemeClr val="tx1"/>
                </a:solidFill>
                <a:effectLst/>
                <a:latin typeface="+mn-lt"/>
                <a:ea typeface="+mn-ea"/>
                <a:cs typeface="+mn-cs"/>
              </a:rPr>
              <a:t>=37624942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B0B3131-83C0-9847-95A8-B83A12FBB63A}" type="slidenum">
              <a:rPr lang="en-US" smtClean="0"/>
              <a:t>57</a:t>
            </a:fld>
            <a:endParaRPr lang="en-US"/>
          </a:p>
        </p:txBody>
      </p:sp>
    </p:spTree>
    <p:extLst>
      <p:ext uri="{BB962C8B-B14F-4D97-AF65-F5344CB8AC3E}">
        <p14:creationId xmlns:p14="http://schemas.microsoft.com/office/powerpoint/2010/main" val="36944663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a:t>Worth</a:t>
            </a:r>
            <a:r>
              <a:rPr lang="en-US" baseline="0"/>
              <a:t> adding in a link to local CPR in schools/other educational oppurtunities</a:t>
            </a:r>
            <a:endParaRPr lang="en-US"/>
          </a:p>
        </p:txBody>
      </p:sp>
      <p:sp>
        <p:nvSpPr>
          <p:cNvPr id="4" name="Slide Number Placeholder 3"/>
          <p:cNvSpPr>
            <a:spLocks noGrp="1"/>
          </p:cNvSpPr>
          <p:nvPr>
            <p:ph type="sldNum" sz="quarter" idx="5"/>
          </p:nvPr>
        </p:nvSpPr>
        <p:spPr/>
        <p:txBody>
          <a:bodyPr/>
          <a:lstStyle/>
          <a:p>
            <a:fld id="{DB0B3131-83C0-9847-95A8-B83A12FBB63A}" type="slidenum">
              <a:rPr lang="en-US" smtClean="0"/>
              <a:t>58</a:t>
            </a:fld>
            <a:endParaRPr lang="en-US"/>
          </a:p>
        </p:txBody>
      </p:sp>
    </p:spTree>
    <p:extLst>
      <p:ext uri="{BB962C8B-B14F-4D97-AF65-F5344CB8AC3E}">
        <p14:creationId xmlns:p14="http://schemas.microsoft.com/office/powerpoint/2010/main" val="139555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B3131-83C0-9847-95A8-B83A12FBB63A}" type="slidenum">
              <a:rPr lang="en-US" smtClean="0"/>
              <a:t>6</a:t>
            </a:fld>
            <a:endParaRPr lang="en-US"/>
          </a:p>
        </p:txBody>
      </p:sp>
    </p:spTree>
    <p:extLst>
      <p:ext uri="{BB962C8B-B14F-4D97-AF65-F5344CB8AC3E}">
        <p14:creationId xmlns:p14="http://schemas.microsoft.com/office/powerpoint/2010/main" val="27324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Introductory activity</a:t>
            </a:r>
          </a:p>
          <a:p>
            <a:r>
              <a:rPr lang="en-GB" sz="1200" b="1" kern="1200">
                <a:solidFill>
                  <a:schemeClr val="tx1"/>
                </a:solidFill>
                <a:effectLst/>
                <a:latin typeface="+mn-lt"/>
                <a:ea typeface="+mn-ea"/>
                <a:cs typeface="+mn-cs"/>
              </a:rPr>
              <a:t>Ask</a:t>
            </a:r>
            <a:r>
              <a:rPr lang="en-GB" sz="1200" kern="1200">
                <a:solidFill>
                  <a:schemeClr val="tx1"/>
                </a:solidFill>
                <a:effectLst/>
                <a:latin typeface="+mn-lt"/>
                <a:ea typeface="+mn-ea"/>
                <a:cs typeface="+mn-cs"/>
              </a:rPr>
              <a:t> course participants to reflect on their confidence in teaching</a:t>
            </a:r>
            <a:r>
              <a:rPr lang="en-GB" sz="1200" kern="1200" baseline="0">
                <a:solidFill>
                  <a:schemeClr val="tx1"/>
                </a:solidFill>
                <a:effectLst/>
                <a:latin typeface="+mn-lt"/>
                <a:ea typeface="+mn-ea"/>
                <a:cs typeface="+mn-cs"/>
              </a:rPr>
              <a:t>. Give 2 minutes for them to write down where they are and why. Go round the room asking everyone to introduce themselves and explain their confidence in teaching. </a:t>
            </a:r>
          </a:p>
          <a:p>
            <a:r>
              <a:rPr lang="en-GB" sz="1200" kern="1200" baseline="0">
                <a:solidFill>
                  <a:schemeClr val="tx1"/>
                </a:solidFill>
                <a:effectLst/>
                <a:latin typeface="+mn-lt"/>
                <a:ea typeface="+mn-ea"/>
                <a:cs typeface="+mn-cs"/>
              </a:rPr>
              <a:t>This can work well with a ‘Think, Pair, Share approach’. Each participant studies the slide for a minute on their own and reflects on their own position, then pairs up with another participant to discuss for about 2 minutes, then feeds back to the whole group. </a:t>
            </a:r>
          </a:p>
          <a:p>
            <a:endParaRPr lang="en-GB" sz="1200" kern="1200" baseline="0">
              <a:solidFill>
                <a:schemeClr val="tx1"/>
              </a:solidFill>
              <a:effectLst/>
              <a:latin typeface="+mn-lt"/>
              <a:ea typeface="+mn-ea"/>
              <a:cs typeface="+mn-cs"/>
            </a:endParaRPr>
          </a:p>
          <a:p>
            <a:r>
              <a:rPr lang="en-GB" sz="1200" kern="1200" baseline="0">
                <a:solidFill>
                  <a:schemeClr val="tx1"/>
                </a:solidFill>
                <a:effectLst/>
                <a:latin typeface="+mn-lt"/>
                <a:ea typeface="+mn-ea"/>
                <a:cs typeface="+mn-cs"/>
              </a:rPr>
              <a:t>This tends to work well as an ice-breaker and brings out that there is a range of confidence and ability but that most people do not feel very confident.</a:t>
            </a:r>
          </a:p>
          <a:p>
            <a:endParaRPr lang="en-GB" sz="1200" kern="1200" baseline="0">
              <a:solidFill>
                <a:schemeClr val="tx1"/>
              </a:solidFill>
              <a:effectLst/>
              <a:latin typeface="+mn-lt"/>
              <a:ea typeface="+mn-ea"/>
              <a:cs typeface="+mn-cs"/>
            </a:endParaRPr>
          </a:p>
          <a:p>
            <a:r>
              <a:rPr lang="en-GB" sz="1200" kern="1200" baseline="0">
                <a:solidFill>
                  <a:schemeClr val="tx1"/>
                </a:solidFill>
                <a:effectLst/>
                <a:latin typeface="+mn-lt"/>
                <a:ea typeface="+mn-ea"/>
                <a:cs typeface="+mn-cs"/>
              </a:rPr>
              <a:t>Note that with a large group this can be time-consuming.</a:t>
            </a:r>
          </a:p>
          <a:p>
            <a:endParaRPr lang="en-GB" sz="1200" kern="1200" baseline="0">
              <a:solidFill>
                <a:schemeClr val="tx1"/>
              </a:solidFill>
              <a:effectLst/>
              <a:latin typeface="+mn-lt"/>
              <a:ea typeface="+mn-ea"/>
              <a:cs typeface="+mn-cs"/>
            </a:endParaRPr>
          </a:p>
          <a:p>
            <a:endParaRPr lang="en-GB" sz="1200" kern="1200" baseline="0">
              <a:solidFill>
                <a:schemeClr val="tx1"/>
              </a:solidFill>
              <a:effectLst/>
              <a:latin typeface="+mn-lt"/>
              <a:ea typeface="+mn-ea"/>
              <a:cs typeface="+mn-cs"/>
            </a:endParaRPr>
          </a:p>
          <a:p>
            <a:r>
              <a:rPr lang="en-GB" sz="1200" kern="1200" baseline="0">
                <a:solidFill>
                  <a:schemeClr val="tx1"/>
                </a:solidFill>
                <a:effectLst/>
                <a:latin typeface="+mn-lt"/>
                <a:ea typeface="+mn-ea"/>
                <a:cs typeface="+mn-cs"/>
              </a:rPr>
              <a:t>Repeat at the end (there is another slide as a prompt) and ask for a percentage increase in confidence. </a:t>
            </a:r>
          </a:p>
          <a:p>
            <a:endParaRPr lang="en-GB" sz="1200" kern="1200" baseline="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t>If </a:t>
            </a:r>
            <a:r>
              <a:rPr lang="en-US" err="1"/>
              <a:t>organisers</a:t>
            </a:r>
            <a:r>
              <a:rPr lang="en-US"/>
              <a:t> are familiar with the chair game this can be used instead / as well, but don’t forget to ask about confidence as above – this is part of our evaluation.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baseline="0">
                <a:solidFill>
                  <a:schemeClr val="tx1"/>
                </a:solidFill>
                <a:effectLst/>
                <a:latin typeface="+mn-lt"/>
                <a:ea typeface="+mn-ea"/>
                <a:cs typeface="+mn-cs"/>
              </a:rPr>
              <a:t>The picture is by Edvard Munch - Google Art Project, Public Domain, https://</a:t>
            </a:r>
            <a:r>
              <a:rPr lang="en-GB" sz="1200" kern="1200" baseline="0" err="1">
                <a:solidFill>
                  <a:schemeClr val="tx1"/>
                </a:solidFill>
                <a:effectLst/>
                <a:latin typeface="+mn-lt"/>
                <a:ea typeface="+mn-ea"/>
                <a:cs typeface="+mn-cs"/>
              </a:rPr>
              <a:t>commons.wikimedia.org</a:t>
            </a:r>
            <a:r>
              <a:rPr lang="en-GB" sz="1200" kern="1200" baseline="0">
                <a:solidFill>
                  <a:schemeClr val="tx1"/>
                </a:solidFill>
                <a:effectLst/>
                <a:latin typeface="+mn-lt"/>
                <a:ea typeface="+mn-ea"/>
                <a:cs typeface="+mn-cs"/>
              </a:rPr>
              <a:t>/w/</a:t>
            </a:r>
            <a:r>
              <a:rPr lang="en-GB" sz="1200" kern="1200" baseline="0" err="1">
                <a:solidFill>
                  <a:schemeClr val="tx1"/>
                </a:solidFill>
                <a:effectLst/>
                <a:latin typeface="+mn-lt"/>
                <a:ea typeface="+mn-ea"/>
                <a:cs typeface="+mn-cs"/>
              </a:rPr>
              <a:t>index.php?curid</a:t>
            </a:r>
            <a:r>
              <a:rPr lang="en-GB" sz="1200" kern="1200" baseline="0">
                <a:solidFill>
                  <a:schemeClr val="tx1"/>
                </a:solidFill>
                <a:effectLst/>
                <a:latin typeface="+mn-lt"/>
                <a:ea typeface="+mn-ea"/>
                <a:cs typeface="+mn-cs"/>
              </a:rPr>
              <a:t>=37624942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B0B3131-83C0-9847-95A8-B83A12FBB63A}" type="slidenum">
              <a:rPr lang="en-US" smtClean="0"/>
              <a:t>7</a:t>
            </a:fld>
            <a:endParaRPr lang="en-US"/>
          </a:p>
        </p:txBody>
      </p:sp>
    </p:spTree>
    <p:extLst>
      <p:ext uri="{BB962C8B-B14F-4D97-AF65-F5344CB8AC3E}">
        <p14:creationId xmlns:p14="http://schemas.microsoft.com/office/powerpoint/2010/main" val="197130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Inform the participants</a:t>
            </a:r>
          </a:p>
          <a:p>
            <a:pPr marL="171450" indent="-171450">
              <a:buFont typeface="Arial" panose="020B0604020202020204" pitchFamily="34" charset="0"/>
              <a:buChar char="•"/>
            </a:pPr>
            <a:r>
              <a:rPr lang="en-GB" sz="1200" b="0" kern="1200">
                <a:solidFill>
                  <a:schemeClr val="tx1"/>
                </a:solidFill>
                <a:effectLst/>
                <a:latin typeface="+mn-lt"/>
                <a:ea typeface="+mn-ea"/>
                <a:cs typeface="+mn-cs"/>
              </a:rPr>
              <a:t>Time – we will finish by 16.30 – no matter what. Please be back promptly from coffee, lunch, tea at the times suggested by trainers</a:t>
            </a:r>
          </a:p>
          <a:p>
            <a:pPr marL="171450" indent="-171450">
              <a:buFont typeface="Arial" panose="020B0604020202020204" pitchFamily="34" charset="0"/>
              <a:buChar char="•"/>
            </a:pPr>
            <a:r>
              <a:rPr lang="en-GB" sz="1200" b="0" kern="1200">
                <a:solidFill>
                  <a:schemeClr val="tx1"/>
                </a:solidFill>
                <a:effectLst/>
                <a:latin typeface="+mn-lt"/>
                <a:ea typeface="+mn-ea"/>
                <a:cs typeface="+mn-cs"/>
              </a:rPr>
              <a:t>Confidentiality as real issues may come up</a:t>
            </a:r>
          </a:p>
          <a:p>
            <a:pPr marL="171450" indent="-171450">
              <a:buFont typeface="Arial" panose="020B0604020202020204" pitchFamily="34" charset="0"/>
              <a:buChar char="•"/>
            </a:pPr>
            <a:r>
              <a:rPr lang="en-GB" sz="1200" b="0" kern="1200">
                <a:solidFill>
                  <a:schemeClr val="tx1"/>
                </a:solidFill>
                <a:effectLst/>
                <a:latin typeface="+mn-lt"/>
                <a:ea typeface="+mn-ea"/>
                <a:cs typeface="+mn-cs"/>
              </a:rPr>
              <a:t>Respect – again real issues may come up</a:t>
            </a:r>
          </a:p>
          <a:p>
            <a:pPr marL="171450" indent="-171450">
              <a:buFont typeface="Arial" panose="020B0604020202020204" pitchFamily="34" charset="0"/>
              <a:buChar char="•"/>
            </a:pPr>
            <a:r>
              <a:rPr lang="en-GB" sz="1200" b="0" kern="1200">
                <a:solidFill>
                  <a:schemeClr val="tx1"/>
                </a:solidFill>
                <a:effectLst/>
                <a:latin typeface="+mn-lt"/>
                <a:ea typeface="+mn-ea"/>
                <a:cs typeface="+mn-cs"/>
              </a:rPr>
              <a:t>Questions as anyone thinks of them, don’t wait</a:t>
            </a:r>
          </a:p>
          <a:p>
            <a:pPr marL="171450" indent="-171450">
              <a:buFont typeface="Arial" panose="020B0604020202020204" pitchFamily="34" charset="0"/>
              <a:buChar char="•"/>
            </a:pPr>
            <a:r>
              <a:rPr lang="en-GB" sz="1200" b="0" kern="1200">
                <a:solidFill>
                  <a:schemeClr val="tx1"/>
                </a:solidFill>
                <a:effectLst/>
                <a:latin typeface="+mn-lt"/>
                <a:ea typeface="+mn-ea"/>
                <a:cs typeface="+mn-cs"/>
              </a:rPr>
              <a:t>Mobile phones etc. Self-evident. Anyone checking their messages / email during the teaching will be dealt with according to the most extreme penalties of the law! See for example The Mikado.</a:t>
            </a:r>
          </a:p>
          <a:p>
            <a:endParaRPr lang="en-GB"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Background Information for trainers</a:t>
            </a:r>
          </a:p>
          <a:p>
            <a:r>
              <a:rPr lang="en-GB" sz="1200" kern="1200" baseline="0">
                <a:solidFill>
                  <a:schemeClr val="tx1"/>
                </a:solidFill>
                <a:effectLst/>
                <a:latin typeface="+mn-lt"/>
                <a:ea typeface="+mn-ea"/>
                <a:cs typeface="+mn-cs"/>
              </a:rPr>
              <a:t>Image is of ‘ground’ - well arguably.  </a:t>
            </a:r>
            <a:r>
              <a:rPr lang="en-GB" sz="1200" b="0" i="0" u="none" strike="noStrike" kern="1200" baseline="0">
                <a:solidFill>
                  <a:schemeClr val="tx1"/>
                </a:solidFill>
                <a:effectLst/>
                <a:latin typeface="+mn-lt"/>
                <a:ea typeface="+mn-ea"/>
                <a:cs typeface="+mn-cs"/>
                <a:hlinkClick r:id="rId3"/>
              </a:rPr>
              <a:t>Frédéric Bazille</a:t>
            </a:r>
            <a:r>
              <a:rPr lang="en-GB" sz="1200" b="0" i="0" u="none" strike="noStrike" kern="1200" baseline="0">
                <a:solidFill>
                  <a:schemeClr val="tx1"/>
                </a:solidFill>
                <a:effectLst/>
                <a:latin typeface="+mn-lt"/>
                <a:ea typeface="+mn-ea"/>
                <a:cs typeface="+mn-cs"/>
              </a:rPr>
              <a:t>, </a:t>
            </a:r>
            <a:r>
              <a:rPr lang="en-GB" sz="1200" b="0" i="1" u="none" strike="noStrike" kern="1200" baseline="0" err="1">
                <a:solidFill>
                  <a:schemeClr val="tx1"/>
                </a:solidFill>
                <a:effectLst/>
                <a:latin typeface="+mn-lt"/>
                <a:ea typeface="+mn-ea"/>
                <a:cs typeface="+mn-cs"/>
              </a:rPr>
              <a:t>Paysage</a:t>
            </a:r>
            <a:r>
              <a:rPr lang="en-GB" sz="1200" b="0" i="1" u="none" strike="noStrike" kern="1200" baseline="0">
                <a:solidFill>
                  <a:schemeClr val="tx1"/>
                </a:solidFill>
                <a:effectLst/>
                <a:latin typeface="+mn-lt"/>
                <a:ea typeface="+mn-ea"/>
                <a:cs typeface="+mn-cs"/>
              </a:rPr>
              <a:t> au </a:t>
            </a:r>
            <a:r>
              <a:rPr lang="en-GB" sz="1200" b="0" i="1" u="none" strike="noStrike" kern="1200" baseline="0" err="1">
                <a:solidFill>
                  <a:schemeClr val="tx1"/>
                </a:solidFill>
                <a:effectLst/>
                <a:latin typeface="+mn-lt"/>
                <a:ea typeface="+mn-ea"/>
                <a:cs typeface="+mn-cs"/>
              </a:rPr>
              <a:t>bord</a:t>
            </a:r>
            <a:r>
              <a:rPr lang="en-GB" sz="1200" b="0" i="1" u="none" strike="noStrike" kern="1200" baseline="0">
                <a:solidFill>
                  <a:schemeClr val="tx1"/>
                </a:solidFill>
                <a:effectLst/>
                <a:latin typeface="+mn-lt"/>
                <a:ea typeface="+mn-ea"/>
                <a:cs typeface="+mn-cs"/>
              </a:rPr>
              <a:t> du Lez</a:t>
            </a:r>
            <a:r>
              <a:rPr lang="en-GB" sz="1200" b="0" i="0" u="none" strike="noStrike" kern="1200" baseline="0">
                <a:solidFill>
                  <a:schemeClr val="tx1"/>
                </a:solidFill>
                <a:effectLst/>
                <a:latin typeface="+mn-lt"/>
                <a:ea typeface="+mn-ea"/>
                <a:cs typeface="+mn-cs"/>
              </a:rPr>
              <a:t>, 1870, </a:t>
            </a:r>
            <a:r>
              <a:rPr lang="en-GB" sz="1200" b="0" i="0" u="none" strike="noStrike" kern="1200" baseline="0">
                <a:solidFill>
                  <a:schemeClr val="tx1"/>
                </a:solidFill>
                <a:effectLst/>
                <a:latin typeface="+mn-lt"/>
                <a:ea typeface="+mn-ea"/>
                <a:cs typeface="+mn-cs"/>
                <a:hlinkClick r:id="rId4" tooltip="Minneapolis Institute of Art"/>
              </a:rPr>
              <a:t>Minneapolis Institute of Art</a:t>
            </a:r>
            <a:r>
              <a:rPr lang="en-GB" sz="1200" b="0" i="0" u="none" strike="noStrike" kern="1200" baseline="0">
                <a:solidFill>
                  <a:schemeClr val="tx1"/>
                </a:solidFill>
                <a:effectLst/>
                <a:latin typeface="+mn-lt"/>
                <a:ea typeface="+mn-ea"/>
                <a:cs typeface="+mn-cs"/>
              </a:rPr>
              <a:t>, copied from Wikipedia – and is in the public domain.</a:t>
            </a:r>
            <a:endParaRPr lang="en-GB" sz="1200" kern="1200" baseline="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DB0B3131-83C0-9847-95A8-B83A12FBB63A}" type="slidenum">
              <a:rPr lang="en-US" smtClean="0"/>
              <a:t>8</a:t>
            </a:fld>
            <a:endParaRPr lang="en-US"/>
          </a:p>
        </p:txBody>
      </p:sp>
    </p:spTree>
    <p:extLst>
      <p:ext uri="{BB962C8B-B14F-4D97-AF65-F5344CB8AC3E}">
        <p14:creationId xmlns:p14="http://schemas.microsoft.com/office/powerpoint/2010/main" val="39009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Set up </a:t>
            </a:r>
            <a:r>
              <a:rPr lang="en-US"/>
              <a:t>a flip chart with the letters A to Z in two columns</a:t>
            </a:r>
          </a:p>
          <a:p>
            <a:pPr marL="171450" indent="-171450">
              <a:buFont typeface="Arial" panose="020B0604020202020204" pitchFamily="34" charset="0"/>
              <a:buChar char="•"/>
            </a:pPr>
            <a:r>
              <a:rPr lang="en-US" b="1"/>
              <a:t>Ask</a:t>
            </a:r>
            <a:r>
              <a:rPr lang="en-US"/>
              <a:t> participants to generate examples of good teaching for each letter. E.g. E = Enthusiasm of teacher, S = good Slides. Accept all examples no matter how fanciful e.g. X=Xylophone. </a:t>
            </a:r>
          </a:p>
          <a:p>
            <a:pPr marL="171450" indent="-171450">
              <a:buFont typeface="Arial" panose="020B0604020202020204" pitchFamily="34" charset="0"/>
              <a:buChar char="•"/>
            </a:pPr>
            <a:r>
              <a:rPr lang="en-US" b="1"/>
              <a:t>Record</a:t>
            </a:r>
            <a:r>
              <a:rPr lang="en-US"/>
              <a:t> answers using one </a:t>
            </a:r>
            <a:r>
              <a:rPr lang="en-US" err="1"/>
              <a:t>colour</a:t>
            </a:r>
            <a:r>
              <a:rPr lang="en-US"/>
              <a:t> for those ideas that reflect environment (e.g. good teaching aids) and another that reflect dialogue (i.e. the influence of the teacher). (Usually the teacher will turn out to be by far the most important factor)</a:t>
            </a:r>
          </a:p>
          <a:p>
            <a:pPr marL="171450" indent="-171450">
              <a:buFont typeface="Arial" panose="020B0604020202020204" pitchFamily="34" charset="0"/>
              <a:buChar char="•"/>
            </a:pPr>
            <a:r>
              <a:rPr lang="en-US" b="1"/>
              <a:t>Ask</a:t>
            </a:r>
            <a:r>
              <a:rPr lang="en-US"/>
              <a:t> the participants if they can see what the different </a:t>
            </a:r>
            <a:r>
              <a:rPr lang="en-US" err="1"/>
              <a:t>colours</a:t>
            </a:r>
            <a:r>
              <a:rPr lang="en-US"/>
              <a:t> represent</a:t>
            </a:r>
          </a:p>
          <a:p>
            <a:pPr marL="171450" indent="-171450">
              <a:buFont typeface="Arial" panose="020B0604020202020204" pitchFamily="34" charset="0"/>
              <a:buChar char="•"/>
            </a:pPr>
            <a:r>
              <a:rPr lang="en-US" b="1"/>
              <a:t>Use</a:t>
            </a:r>
            <a:r>
              <a:rPr lang="en-US"/>
              <a:t> the completed flipchart to </a:t>
            </a:r>
            <a:r>
              <a:rPr lang="en-US" err="1"/>
              <a:t>emphasise</a:t>
            </a:r>
            <a:r>
              <a:rPr lang="en-US"/>
              <a:t> that teaching is more than a mechanical process following rules (although there are rules – the rest of the day) but that the enthusiasm and clarity today’s participants (future teachers) bring to teaching will be key.</a:t>
            </a:r>
          </a:p>
          <a:p>
            <a:pPr marL="171450" indent="-171450">
              <a:buFont typeface="Arial" panose="020B0604020202020204" pitchFamily="34" charset="0"/>
              <a:buChar char="•"/>
            </a:pPr>
            <a:endParaRPr lang="en-US"/>
          </a:p>
          <a:p>
            <a:pPr marL="0" indent="0">
              <a:buFontTx/>
              <a:buNone/>
            </a:pPr>
            <a:r>
              <a:rPr lang="en-US" i="1"/>
              <a:t>Additional possibility</a:t>
            </a:r>
          </a:p>
          <a:p>
            <a:pPr marL="171450" indent="-171450">
              <a:buFont typeface="Arial" panose="020B0604020202020204" pitchFamily="34" charset="0"/>
              <a:buChar char="•"/>
            </a:pPr>
            <a:r>
              <a:rPr lang="en-US"/>
              <a:t>With more than one group set this up as a competition – first to finish or maximum in 3 minutes</a:t>
            </a:r>
          </a:p>
          <a:p>
            <a:pPr marL="171450" indent="-171450">
              <a:buFont typeface="Arial" panose="020B0604020202020204" pitchFamily="34" charset="0"/>
              <a:buChar cha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Background Information for trainers</a:t>
            </a:r>
          </a:p>
          <a:p>
            <a:pPr marL="0" indent="0">
              <a:buFontTx/>
              <a:buNone/>
            </a:pPr>
            <a:r>
              <a:rPr lang="en-US"/>
              <a:t>The image is </a:t>
            </a:r>
            <a:r>
              <a:rPr lang="en-US" i="1"/>
              <a:t>Homage to Cezanne </a:t>
            </a:r>
            <a:r>
              <a:rPr lang="en-US"/>
              <a:t>by Maurice Denis - http://</a:t>
            </a:r>
            <a:r>
              <a:rPr lang="en-US" err="1"/>
              <a:t>www.wikiart.org</a:t>
            </a:r>
            <a:r>
              <a:rPr lang="en-US"/>
              <a:t>/</a:t>
            </a:r>
            <a:r>
              <a:rPr lang="en-US" err="1"/>
              <a:t>en</a:t>
            </a:r>
            <a:r>
              <a:rPr lang="en-US"/>
              <a:t>/</a:t>
            </a:r>
            <a:r>
              <a:rPr lang="en-US" err="1"/>
              <a:t>maurice-denis</a:t>
            </a:r>
            <a:r>
              <a:rPr lang="en-US"/>
              <a:t>/homage-to-cezanne-1900, Public Domain, https://</a:t>
            </a:r>
            <a:r>
              <a:rPr lang="en-US" err="1"/>
              <a:t>commons.wikimedia.org</a:t>
            </a:r>
            <a:r>
              <a:rPr lang="en-US"/>
              <a:t>/w/</a:t>
            </a:r>
            <a:r>
              <a:rPr lang="en-US" err="1"/>
              <a:t>index.php?curid</a:t>
            </a:r>
            <a:r>
              <a:rPr lang="en-US"/>
              <a:t>=33448549</a:t>
            </a:r>
          </a:p>
        </p:txBody>
      </p:sp>
      <p:sp>
        <p:nvSpPr>
          <p:cNvPr id="4" name="Slide Number Placeholder 3"/>
          <p:cNvSpPr>
            <a:spLocks noGrp="1"/>
          </p:cNvSpPr>
          <p:nvPr>
            <p:ph type="sldNum" sz="quarter" idx="5"/>
          </p:nvPr>
        </p:nvSpPr>
        <p:spPr/>
        <p:txBody>
          <a:bodyPr/>
          <a:lstStyle/>
          <a:p>
            <a:fld id="{DB0B3131-83C0-9847-95A8-B83A12FBB63A}" type="slidenum">
              <a:rPr lang="en-US" smtClean="0"/>
              <a:t>9</a:t>
            </a:fld>
            <a:endParaRPr lang="en-US"/>
          </a:p>
        </p:txBody>
      </p:sp>
    </p:spTree>
    <p:extLst>
      <p:ext uri="{BB962C8B-B14F-4D97-AF65-F5344CB8AC3E}">
        <p14:creationId xmlns:p14="http://schemas.microsoft.com/office/powerpoint/2010/main" val="202682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655201"/>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1"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B66E47-CCF8-254D-936D-B487CE7741C5}"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106017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B66E47-CCF8-254D-936D-B487CE7741C5}"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1748651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66E47-CCF8-254D-936D-B487CE7741C5}"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37879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B66E47-CCF8-254D-936D-B487CE7741C5}"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2313086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B66E47-CCF8-254D-936D-B487CE7741C5}"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2971909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66E47-CCF8-254D-936D-B487CE7741C5}"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1597919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66E47-CCF8-254D-936D-B487CE7741C5}"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3961817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655201"/>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1" y="1954924"/>
            <a:ext cx="4619297" cy="3720662"/>
          </a:xfrm>
          <a:prstGeom prst="rect">
            <a:avLst/>
          </a:prstGeom>
        </p:spPr>
        <p:txBody>
          <a:bodyPr/>
          <a:lstStyle>
            <a:lvl1pPr marL="342891" indent="-342891">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a:t>Click here to insert your photograph</a:t>
            </a:r>
          </a:p>
        </p:txBody>
      </p:sp>
    </p:spTree>
    <p:extLst>
      <p:ext uri="{BB962C8B-B14F-4D97-AF65-F5344CB8AC3E}">
        <p14:creationId xmlns:p14="http://schemas.microsoft.com/office/powerpoint/2010/main" val="110191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655201"/>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1" y="1954924"/>
            <a:ext cx="4619297" cy="3720662"/>
          </a:xfrm>
          <a:prstGeom prst="rect">
            <a:avLst/>
          </a:prstGeom>
        </p:spPr>
        <p:txBody>
          <a:bodyPr/>
          <a:lstStyle>
            <a:lvl1pPr marL="342891" indent="-342891">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4800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391603"/>
            <a:ext cx="6400800" cy="581025"/>
          </a:xfrm>
          <a:prstGeom prst="rect">
            <a:avLst/>
          </a:prstGeom>
        </p:spPr>
        <p:txBody>
          <a:bodyPr/>
          <a:lstStyle>
            <a:lvl1pPr marL="0" indent="0" algn="l">
              <a:buNone/>
              <a:defRPr sz="2800" b="1" baseline="0">
                <a:solidFill>
                  <a:srgbClr val="00389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1" y="22002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655201"/>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619507"/>
            <a:ext cx="6400800" cy="581025"/>
          </a:xfrm>
          <a:prstGeom prst="rect">
            <a:avLst/>
          </a:prstGeom>
        </p:spPr>
        <p:txBody>
          <a:bodyPr/>
          <a:lstStyle>
            <a:lvl1pPr marL="0" indent="0" algn="l">
              <a:buNone/>
              <a:defRPr sz="2800" b="1">
                <a:solidFill>
                  <a:srgbClr val="00389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7"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9" y="2486025"/>
            <a:ext cx="3451225" cy="2457450"/>
          </a:xfrm>
          <a:prstGeom prst="rect">
            <a:avLst/>
          </a:prstGeom>
        </p:spPr>
        <p:txBody>
          <a:bodyPr/>
          <a:lstStyle>
            <a:lvl1pPr marL="0" indent="0" algn="ctr">
              <a:buNone/>
              <a:defRPr sz="2400" baseline="0"/>
            </a:lvl1pPr>
          </a:lstStyle>
          <a:p>
            <a:r>
              <a:rPr lang="en-GB"/>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8B66E47-CCF8-254D-936D-B487CE7741C5}"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210857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66E47-CCF8-254D-936D-B487CE7741C5}"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88312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B66E47-CCF8-254D-936D-B487CE7741C5}"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50138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B66E47-CCF8-254D-936D-B487CE7741C5}"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151633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severndeanery.nhs.uk/" TargetMode="External"/><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58000" y="360001"/>
            <a:ext cx="1950720" cy="387459"/>
          </a:xfrm>
          <a:prstGeom prst="rect">
            <a:avLst/>
          </a:prstGeom>
        </p:spPr>
      </p:pic>
      <p:sp>
        <p:nvSpPr>
          <p:cNvPr id="8" name="Rectangle 7"/>
          <p:cNvSpPr/>
          <p:nvPr/>
        </p:nvSpPr>
        <p:spPr>
          <a:xfrm>
            <a:off x="0" y="6227380"/>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000" b="1">
              <a:hlinkClick r:id="rId8"/>
            </a:endParaRPr>
          </a:p>
          <a:p>
            <a:r>
              <a:rPr lang="en-GB" sz="1000" b="1">
                <a:hlinkClick r:id="rId8"/>
              </a:rPr>
              <a:t>http://www.severndeanery.nhs.uk/</a:t>
            </a:r>
            <a:r>
              <a:rPr lang="en-GB" sz="1000" b="1"/>
              <a:t> 		 </a:t>
            </a:r>
          </a:p>
        </p:txBody>
      </p:sp>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6242269"/>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8B66E47-CCF8-254D-936D-B487CE7741C5}" type="datetimeFigureOut">
              <a:rPr lang="en-US" smtClean="0"/>
              <a:t>4/16/2024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D689C0-7230-A747-868F-B55A0B3D1449}" type="slidenum">
              <a:rPr lang="en-US" smtClean="0"/>
              <a:t>‹#›</a:t>
            </a:fld>
            <a:endParaRPr lang="en-US"/>
          </a:p>
        </p:txBody>
      </p:sp>
    </p:spTree>
    <p:extLst>
      <p:ext uri="{BB962C8B-B14F-4D97-AF65-F5344CB8AC3E}">
        <p14:creationId xmlns:p14="http://schemas.microsoft.com/office/powerpoint/2010/main" val="1438880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19.jpeg"/><Relationship Id="rId7" Type="http://schemas.openxmlformats.org/officeDocument/2006/relationships/image" Target="../media/image23.tif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C8F9-4EA2-E743-A36B-6A701AB9F61B}"/>
              </a:ext>
            </a:extLst>
          </p:cNvPr>
          <p:cNvSpPr>
            <a:spLocks noGrp="1"/>
          </p:cNvSpPr>
          <p:nvPr>
            <p:ph type="ctrTitle"/>
          </p:nvPr>
        </p:nvSpPr>
        <p:spPr/>
        <p:txBody>
          <a:bodyPr/>
          <a:lstStyle/>
          <a:p>
            <a:r>
              <a:rPr lang="en-US" dirty="0"/>
              <a:t>Notes for Organizers</a:t>
            </a:r>
            <a:br>
              <a:rPr lang="en-US" dirty="0"/>
            </a:br>
            <a:r>
              <a:rPr lang="en-US" dirty="0"/>
              <a:t> and Trainers</a:t>
            </a:r>
          </a:p>
        </p:txBody>
      </p:sp>
      <p:sp>
        <p:nvSpPr>
          <p:cNvPr id="3" name="Subtitle 2">
            <a:extLst>
              <a:ext uri="{FF2B5EF4-FFF2-40B4-BE49-F238E27FC236}">
                <a16:creationId xmlns:a16="http://schemas.microsoft.com/office/drawing/2014/main" id="{F478F4F2-F02D-7946-B4D7-90BAD2253FB5}"/>
              </a:ext>
            </a:extLst>
          </p:cNvPr>
          <p:cNvSpPr>
            <a:spLocks noGrp="1"/>
          </p:cNvSpPr>
          <p:nvPr>
            <p:ph type="subTitle" idx="1"/>
          </p:nvPr>
        </p:nvSpPr>
        <p:spPr>
          <a:xfrm>
            <a:off x="457200" y="1763564"/>
            <a:ext cx="6400800" cy="581025"/>
          </a:xfrm>
        </p:spPr>
        <p:txBody>
          <a:bodyPr/>
          <a:lstStyle/>
          <a:p>
            <a:r>
              <a:rPr lang="en-US" dirty="0"/>
              <a:t>READ THIS!</a:t>
            </a:r>
          </a:p>
        </p:txBody>
      </p:sp>
      <p:sp>
        <p:nvSpPr>
          <p:cNvPr id="4" name="Text Placeholder 3">
            <a:extLst>
              <a:ext uri="{FF2B5EF4-FFF2-40B4-BE49-F238E27FC236}">
                <a16:creationId xmlns:a16="http://schemas.microsoft.com/office/drawing/2014/main" id="{2EBF817F-5E60-F64A-BDA9-B846C60F2EFE}"/>
              </a:ext>
            </a:extLst>
          </p:cNvPr>
          <p:cNvSpPr>
            <a:spLocks noGrp="1"/>
          </p:cNvSpPr>
          <p:nvPr>
            <p:ph type="body" sz="quarter" idx="13"/>
          </p:nvPr>
        </p:nvSpPr>
        <p:spPr>
          <a:xfrm>
            <a:off x="457201" y="2634227"/>
            <a:ext cx="7839075" cy="2457451"/>
          </a:xfrm>
        </p:spPr>
        <p:txBody>
          <a:bodyPr/>
          <a:lstStyle/>
          <a:p>
            <a:r>
              <a:rPr lang="en-US" dirty="0"/>
              <a:t>The resources needed and general advice are in the Notes section of the introductory slide – please look!</a:t>
            </a:r>
          </a:p>
          <a:p>
            <a:endParaRPr lang="en-US" dirty="0"/>
          </a:p>
          <a:p>
            <a:r>
              <a:rPr lang="en-US" dirty="0"/>
              <a:t>Details of how to run the day are included in the notes section of each slide</a:t>
            </a:r>
          </a:p>
          <a:p>
            <a:endParaRPr lang="en-US" dirty="0"/>
          </a:p>
          <a:p>
            <a:endParaRPr lang="en-US" dirty="0"/>
          </a:p>
          <a:p>
            <a:endParaRPr lang="en-US" dirty="0"/>
          </a:p>
        </p:txBody>
      </p:sp>
    </p:spTree>
    <p:extLst>
      <p:ext uri="{BB962C8B-B14F-4D97-AF65-F5344CB8AC3E}">
        <p14:creationId xmlns:p14="http://schemas.microsoft.com/office/powerpoint/2010/main" val="337138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1EF-641B-E443-BDF0-395CCEB035E6}"/>
              </a:ext>
            </a:extLst>
          </p:cNvPr>
          <p:cNvSpPr>
            <a:spLocks noGrp="1"/>
          </p:cNvSpPr>
          <p:nvPr>
            <p:ph type="ctrTitle"/>
          </p:nvPr>
        </p:nvSpPr>
        <p:spPr>
          <a:xfrm>
            <a:off x="457200" y="655201"/>
            <a:ext cx="7772400" cy="679449"/>
          </a:xfrm>
        </p:spPr>
        <p:txBody>
          <a:bodyPr/>
          <a:lstStyle/>
          <a:p>
            <a:r>
              <a:rPr lang="en-US"/>
              <a:t>1. ABC approach to good teaching</a:t>
            </a:r>
          </a:p>
        </p:txBody>
      </p:sp>
      <p:sp>
        <p:nvSpPr>
          <p:cNvPr id="3" name="Text Placeholder 2">
            <a:extLst>
              <a:ext uri="{FF2B5EF4-FFF2-40B4-BE49-F238E27FC236}">
                <a16:creationId xmlns:a16="http://schemas.microsoft.com/office/drawing/2014/main" id="{E4DA5703-CD45-3E41-945A-B2DD191B78FD}"/>
              </a:ext>
            </a:extLst>
          </p:cNvPr>
          <p:cNvSpPr>
            <a:spLocks noGrp="1"/>
          </p:cNvSpPr>
          <p:nvPr>
            <p:ph type="body" sz="quarter" idx="13"/>
          </p:nvPr>
        </p:nvSpPr>
        <p:spPr/>
        <p:txBody>
          <a:bodyPr/>
          <a:lstStyle/>
          <a:p>
            <a:r>
              <a:rPr lang="en-US"/>
              <a:t>Environment</a:t>
            </a:r>
          </a:p>
          <a:p>
            <a:r>
              <a:rPr lang="en-US"/>
              <a:t>Set </a:t>
            </a:r>
          </a:p>
          <a:p>
            <a:pPr marL="457188" lvl="1" indent="0">
              <a:buNone/>
            </a:pPr>
            <a:r>
              <a:rPr lang="en-US" sz="1800"/>
              <a:t>Learning Aims and Objectives</a:t>
            </a:r>
          </a:p>
          <a:p>
            <a:r>
              <a:rPr lang="en-US"/>
              <a:t>Dialogue</a:t>
            </a:r>
          </a:p>
          <a:p>
            <a:r>
              <a:rPr lang="en-US"/>
              <a:t>Closure</a:t>
            </a:r>
          </a:p>
          <a:p>
            <a:endParaRPr lang="en-US"/>
          </a:p>
          <a:p>
            <a:endParaRPr lang="en-US"/>
          </a:p>
          <a:p>
            <a:r>
              <a:rPr lang="en-US"/>
              <a:t>Evaluation (later)</a:t>
            </a:r>
          </a:p>
          <a:p>
            <a:r>
              <a:rPr lang="en-US"/>
              <a:t>Makes a teaching plan!</a:t>
            </a:r>
          </a:p>
        </p:txBody>
      </p:sp>
      <p:grpSp>
        <p:nvGrpSpPr>
          <p:cNvPr id="6" name="Group 5">
            <a:extLst>
              <a:ext uri="{FF2B5EF4-FFF2-40B4-BE49-F238E27FC236}">
                <a16:creationId xmlns:a16="http://schemas.microsoft.com/office/drawing/2014/main" id="{931979A9-891D-034D-8AB3-BF22E31D07C3}"/>
              </a:ext>
            </a:extLst>
          </p:cNvPr>
          <p:cNvGrpSpPr/>
          <p:nvPr/>
        </p:nvGrpSpPr>
        <p:grpSpPr>
          <a:xfrm>
            <a:off x="4845873" y="1457659"/>
            <a:ext cx="3811612" cy="4217928"/>
            <a:chOff x="4845873" y="1457659"/>
            <a:chExt cx="3811612" cy="4217928"/>
          </a:xfrm>
        </p:grpSpPr>
        <p:pic>
          <p:nvPicPr>
            <p:cNvPr id="13" name="Picture 12">
              <a:extLst>
                <a:ext uri="{FF2B5EF4-FFF2-40B4-BE49-F238E27FC236}">
                  <a16:creationId xmlns:a16="http://schemas.microsoft.com/office/drawing/2014/main" id="{E2469D86-9554-CB4B-9EF2-F7A1D0E41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5873" y="1500877"/>
              <a:ext cx="1583925" cy="1304103"/>
            </a:xfrm>
            <a:prstGeom prst="rect">
              <a:avLst/>
            </a:prstGeom>
          </p:spPr>
        </p:pic>
        <p:pic>
          <p:nvPicPr>
            <p:cNvPr id="23" name="Picture 22">
              <a:extLst>
                <a:ext uri="{FF2B5EF4-FFF2-40B4-BE49-F238E27FC236}">
                  <a16:creationId xmlns:a16="http://schemas.microsoft.com/office/drawing/2014/main" id="{AFD7617B-0FDA-8540-8CA3-B5B122AD49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2669" y="4311527"/>
              <a:ext cx="1820959" cy="1364060"/>
            </a:xfrm>
            <a:prstGeom prst="rect">
              <a:avLst/>
            </a:prstGeom>
          </p:spPr>
        </p:pic>
        <p:pic>
          <p:nvPicPr>
            <p:cNvPr id="25" name="Picture 24">
              <a:extLst>
                <a:ext uri="{FF2B5EF4-FFF2-40B4-BE49-F238E27FC236}">
                  <a16:creationId xmlns:a16="http://schemas.microsoft.com/office/drawing/2014/main" id="{D0CF9DF4-2FE8-AA44-A684-EED2C997F5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5518" y="4311526"/>
              <a:ext cx="1681967" cy="1260599"/>
            </a:xfrm>
            <a:prstGeom prst="rect">
              <a:avLst/>
            </a:prstGeom>
          </p:spPr>
        </p:pic>
        <p:pic>
          <p:nvPicPr>
            <p:cNvPr id="10" name="Picture 9">
              <a:extLst>
                <a:ext uri="{FF2B5EF4-FFF2-40B4-BE49-F238E27FC236}">
                  <a16:creationId xmlns:a16="http://schemas.microsoft.com/office/drawing/2014/main" id="{D68BE459-9E5F-3047-88C4-E1335729F2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7581" y="1457659"/>
              <a:ext cx="1930259" cy="1446187"/>
            </a:xfrm>
            <a:prstGeom prst="rect">
              <a:avLst/>
            </a:prstGeom>
          </p:spPr>
        </p:pic>
        <p:pic>
          <p:nvPicPr>
            <p:cNvPr id="5" name="Picture 4" descr="A picture containing screenshot, white, sitting, many&#10;&#10;Description automatically generated">
              <a:extLst>
                <a:ext uri="{FF2B5EF4-FFF2-40B4-BE49-F238E27FC236}">
                  <a16:creationId xmlns:a16="http://schemas.microsoft.com/office/drawing/2014/main" id="{C220D521-B01F-224F-8534-03C354E0F6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44284" y="3114768"/>
              <a:ext cx="3198687" cy="1121295"/>
            </a:xfrm>
            <a:prstGeom prst="rect">
              <a:avLst/>
            </a:prstGeom>
          </p:spPr>
        </p:pic>
      </p:grpSp>
    </p:spTree>
    <p:extLst>
      <p:ext uri="{BB962C8B-B14F-4D97-AF65-F5344CB8AC3E}">
        <p14:creationId xmlns:p14="http://schemas.microsoft.com/office/powerpoint/2010/main" val="256096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7677"/>
            <a:ext cx="7772400" cy="679449"/>
          </a:xfrm>
        </p:spPr>
        <p:txBody>
          <a:bodyPr/>
          <a:lstStyle/>
          <a:p>
            <a:r>
              <a:rPr lang="en-GB" altLang="en-US"/>
              <a:t>Morning Coffee</a:t>
            </a:r>
            <a:endParaRPr lang="en-GB"/>
          </a:p>
        </p:txBody>
      </p:sp>
      <p:pic>
        <p:nvPicPr>
          <p:cNvPr id="4" name="Picture 3">
            <a:extLst>
              <a:ext uri="{FF2B5EF4-FFF2-40B4-BE49-F238E27FC236}">
                <a16:creationId xmlns:a16="http://schemas.microsoft.com/office/drawing/2014/main" id="{5420D35D-7C72-4A43-A290-CEB30673D0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9596" y="1127126"/>
            <a:ext cx="3404807" cy="4688458"/>
          </a:xfrm>
          <a:prstGeom prst="rect">
            <a:avLst/>
          </a:prstGeom>
        </p:spPr>
      </p:pic>
    </p:spTree>
    <p:extLst>
      <p:ext uri="{BB962C8B-B14F-4D97-AF65-F5344CB8AC3E}">
        <p14:creationId xmlns:p14="http://schemas.microsoft.com/office/powerpoint/2010/main" val="73557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a:p>
        </p:txBody>
      </p:sp>
      <p:sp>
        <p:nvSpPr>
          <p:cNvPr id="3" name="Title 2"/>
          <p:cNvSpPr>
            <a:spLocks noGrp="1"/>
          </p:cNvSpPr>
          <p:nvPr>
            <p:ph type="ctrTitle"/>
          </p:nvPr>
        </p:nvSpPr>
        <p:spPr>
          <a:xfrm>
            <a:off x="457200" y="655201"/>
            <a:ext cx="7772400" cy="679449"/>
          </a:xfrm>
        </p:spPr>
        <p:txBody>
          <a:bodyPr>
            <a:normAutofit fontScale="90000"/>
          </a:bodyPr>
          <a:lstStyle/>
          <a:p>
            <a:r>
              <a:rPr lang="en-GB" altLang="en-US"/>
              <a:t>Programme for the day</a:t>
            </a:r>
            <a:br>
              <a:rPr lang="en-GB" altLang="en-US"/>
            </a:br>
            <a:endParaRPr lang="en-GB"/>
          </a:p>
        </p:txBody>
      </p:sp>
      <p:sp>
        <p:nvSpPr>
          <p:cNvPr id="7" name="Text Placeholder 6"/>
          <p:cNvSpPr>
            <a:spLocks noGrp="1"/>
          </p:cNvSpPr>
          <p:nvPr>
            <p:ph type="body" sz="quarter" idx="13"/>
          </p:nvPr>
        </p:nvSpPr>
        <p:spPr>
          <a:xfrm>
            <a:off x="340058" y="1488163"/>
            <a:ext cx="4381500" cy="4256087"/>
          </a:xfrm>
        </p:spPr>
        <p:txBody>
          <a:bodyPr>
            <a:normAutofit/>
          </a:bodyPr>
          <a:lstStyle/>
          <a:p>
            <a:pPr marL="0" indent="0">
              <a:buNone/>
              <a:defRPr/>
            </a:pPr>
            <a:r>
              <a:rPr lang="en-GB" sz="1600" b="1">
                <a:solidFill>
                  <a:srgbClr val="FF6600"/>
                </a:solidFill>
              </a:rPr>
              <a:t>09.30  	COURSE START</a:t>
            </a:r>
          </a:p>
          <a:p>
            <a:pPr marL="0" indent="0">
              <a:buNone/>
              <a:defRPr/>
            </a:pPr>
            <a:r>
              <a:rPr lang="en-GB" sz="1600"/>
              <a:t>		Aims and objectives for the day</a:t>
            </a:r>
          </a:p>
          <a:p>
            <a:pPr marL="0" indent="0">
              <a:buNone/>
              <a:defRPr/>
            </a:pPr>
            <a:r>
              <a:rPr lang="en-GB" sz="1600"/>
              <a:t>		Introductions</a:t>
            </a:r>
          </a:p>
          <a:p>
            <a:pPr marL="0" indent="0">
              <a:buNone/>
              <a:defRPr/>
            </a:pPr>
            <a:r>
              <a:rPr lang="en-GB" sz="1600" b="1"/>
              <a:t>10.00	Session 1 - What makes good 			teaching? </a:t>
            </a:r>
          </a:p>
          <a:p>
            <a:pPr marL="0" indent="0">
              <a:buNone/>
              <a:defRPr/>
            </a:pPr>
            <a:r>
              <a:rPr lang="en-GB" sz="1600"/>
              <a:t>		</a:t>
            </a:r>
            <a:r>
              <a:rPr lang="en-GB" sz="1600">
                <a:solidFill>
                  <a:schemeClr val="bg1">
                    <a:lumMod val="50000"/>
                  </a:schemeClr>
                </a:solidFill>
              </a:rPr>
              <a:t>A-Z of good teaching</a:t>
            </a:r>
          </a:p>
          <a:p>
            <a:pPr marL="0" indent="0">
              <a:buNone/>
              <a:defRPr/>
            </a:pPr>
            <a:r>
              <a:rPr lang="en-GB" sz="1600" b="1">
                <a:solidFill>
                  <a:srgbClr val="C00000"/>
                </a:solidFill>
              </a:rPr>
              <a:t>10.45   	COFFEE</a:t>
            </a:r>
          </a:p>
          <a:p>
            <a:pPr marL="0" indent="0">
              <a:buNone/>
              <a:defRPr/>
            </a:pPr>
            <a:r>
              <a:rPr lang="en-GB" sz="1600" b="1"/>
              <a:t>11.15</a:t>
            </a:r>
            <a:r>
              <a:rPr lang="en-GB" sz="1600" b="1">
                <a:solidFill>
                  <a:srgbClr val="C00000"/>
                </a:solidFill>
              </a:rPr>
              <a:t>	</a:t>
            </a:r>
            <a:r>
              <a:rPr lang="en-GB" sz="1600" b="1"/>
              <a:t>Session 2 - Large and small 				group teaching</a:t>
            </a:r>
          </a:p>
          <a:p>
            <a:pPr marL="0" indent="0">
              <a:buNone/>
              <a:defRPr/>
            </a:pPr>
            <a:r>
              <a:rPr lang="en-GB" sz="1600" b="1">
                <a:solidFill>
                  <a:srgbClr val="C00000"/>
                </a:solidFill>
              </a:rPr>
              <a:t>		</a:t>
            </a:r>
            <a:r>
              <a:rPr lang="en-GB" sz="1600">
                <a:solidFill>
                  <a:schemeClr val="bg1">
                    <a:lumMod val="50000"/>
                  </a:schemeClr>
                </a:solidFill>
              </a:rPr>
              <a:t>Theory and practice</a:t>
            </a:r>
          </a:p>
          <a:p>
            <a:pPr marL="0" indent="0">
              <a:buNone/>
              <a:defRPr/>
            </a:pPr>
            <a:r>
              <a:rPr lang="en-GB" sz="1600" b="1">
                <a:solidFill>
                  <a:srgbClr val="336600"/>
                </a:solidFill>
              </a:rPr>
              <a:t>12.30   	LUNCH</a:t>
            </a:r>
          </a:p>
          <a:p>
            <a:pPr marL="0" indent="0">
              <a:buNone/>
              <a:defRPr/>
            </a:pPr>
            <a:r>
              <a:rPr lang="en-GB" sz="1600"/>
              <a:t>13.00	Review of morning and 					introduction to the afternoon</a:t>
            </a:r>
            <a:endParaRPr lang="en-GB" sz="1600" b="1">
              <a:solidFill>
                <a:srgbClr val="336600"/>
              </a:solidFill>
            </a:endParaRPr>
          </a:p>
          <a:p>
            <a:pPr marL="0" indent="0">
              <a:buNone/>
              <a:defRPr/>
            </a:pPr>
            <a:endParaRPr lang="en-GB" sz="1600">
              <a:solidFill>
                <a:schemeClr val="bg1">
                  <a:lumMod val="50000"/>
                </a:schemeClr>
              </a:solidFill>
            </a:endParaRPr>
          </a:p>
          <a:p>
            <a:pPr marL="0" indent="0">
              <a:buNone/>
              <a:defRPr/>
            </a:pPr>
            <a:endParaRPr lang="en-GB" sz="1600">
              <a:solidFill>
                <a:schemeClr val="bg1">
                  <a:lumMod val="50000"/>
                </a:schemeClr>
              </a:solidFill>
            </a:endParaRPr>
          </a:p>
          <a:p>
            <a:pPr marL="0" indent="0">
              <a:buNone/>
            </a:pPr>
            <a:endParaRPr lang="en-GB"/>
          </a:p>
        </p:txBody>
      </p:sp>
      <p:sp>
        <p:nvSpPr>
          <p:cNvPr id="9" name="TextBox 8"/>
          <p:cNvSpPr txBox="1"/>
          <p:nvPr/>
        </p:nvSpPr>
        <p:spPr>
          <a:xfrm>
            <a:off x="4805249" y="1488163"/>
            <a:ext cx="4114799" cy="4196020"/>
          </a:xfrm>
          <a:prstGeom prst="rect">
            <a:avLst/>
          </a:prstGeom>
          <a:noFill/>
        </p:spPr>
        <p:txBody>
          <a:bodyPr wrap="square" rtlCol="0">
            <a:spAutoFit/>
          </a:bodyPr>
          <a:lstStyle/>
          <a:p>
            <a:pPr>
              <a:spcBef>
                <a:spcPts val="384"/>
              </a:spcBef>
              <a:defRPr/>
            </a:pPr>
            <a:r>
              <a:rPr lang="en-GB" sz="1600" b="1"/>
              <a:t>13.10	Session 3 – Teaching practical 		skills</a:t>
            </a:r>
          </a:p>
          <a:p>
            <a:pPr marL="849292" indent="-134935">
              <a:spcBef>
                <a:spcPts val="384"/>
              </a:spcBef>
              <a:defRPr/>
            </a:pPr>
            <a:r>
              <a:rPr lang="en-GB" sz="1600">
                <a:solidFill>
                  <a:schemeClr val="bg1">
                    <a:lumMod val="50000"/>
                  </a:schemeClr>
                </a:solidFill>
              </a:rPr>
              <a:t>		Feedback -  approaches and 		techniques</a:t>
            </a:r>
          </a:p>
          <a:p>
            <a:pPr marL="849292" indent="-134935">
              <a:spcBef>
                <a:spcPts val="384"/>
              </a:spcBef>
              <a:defRPr/>
            </a:pPr>
            <a:r>
              <a:rPr lang="en-GB" sz="1600">
                <a:solidFill>
                  <a:schemeClr val="bg1">
                    <a:lumMod val="50000"/>
                  </a:schemeClr>
                </a:solidFill>
              </a:rPr>
              <a:t>		Practising with CPR based 		training</a:t>
            </a:r>
            <a:endParaRPr lang="en-GB" sz="1600" b="1">
              <a:solidFill>
                <a:srgbClr val="CC6600"/>
              </a:solidFill>
            </a:endParaRPr>
          </a:p>
          <a:p>
            <a:pPr>
              <a:spcBef>
                <a:spcPts val="384"/>
              </a:spcBef>
              <a:defRPr/>
            </a:pPr>
            <a:r>
              <a:rPr lang="en-GB" sz="1600" b="1">
                <a:solidFill>
                  <a:srgbClr val="CC6600"/>
                </a:solidFill>
              </a:rPr>
              <a:t>15.00   	TEA</a:t>
            </a:r>
          </a:p>
          <a:p>
            <a:pPr>
              <a:spcBef>
                <a:spcPts val="384"/>
              </a:spcBef>
              <a:defRPr/>
            </a:pPr>
            <a:r>
              <a:rPr lang="en-GB" sz="1600" b="1"/>
              <a:t>15.20</a:t>
            </a:r>
            <a:r>
              <a:rPr lang="en-GB" sz="1600" b="1">
                <a:solidFill>
                  <a:schemeClr val="bg1">
                    <a:lumMod val="50000"/>
                  </a:schemeClr>
                </a:solidFill>
              </a:rPr>
              <a:t>	</a:t>
            </a:r>
            <a:r>
              <a:rPr lang="en-GB" sz="1600" b="1"/>
              <a:t>Session 4 - Managing 				Teaching</a:t>
            </a:r>
          </a:p>
          <a:p>
            <a:pPr>
              <a:spcBef>
                <a:spcPts val="384"/>
              </a:spcBef>
              <a:defRPr/>
            </a:pPr>
            <a:r>
              <a:rPr lang="en-GB" sz="1600">
                <a:solidFill>
                  <a:schemeClr val="bg1">
                    <a:lumMod val="50000"/>
                  </a:schemeClr>
                </a:solidFill>
              </a:rPr>
              <a:t>		Managing the challenging 			participant</a:t>
            </a:r>
          </a:p>
          <a:p>
            <a:pPr>
              <a:spcBef>
                <a:spcPts val="384"/>
              </a:spcBef>
              <a:defRPr/>
            </a:pPr>
            <a:r>
              <a:rPr lang="en-GB" sz="1600">
                <a:solidFill>
                  <a:schemeClr val="bg1">
                    <a:lumMod val="50000"/>
                  </a:schemeClr>
                </a:solidFill>
              </a:rPr>
              <a:t>		Evaluation of teaching</a:t>
            </a:r>
          </a:p>
          <a:p>
            <a:pPr>
              <a:spcBef>
                <a:spcPts val="384"/>
              </a:spcBef>
              <a:defRPr/>
            </a:pPr>
            <a:r>
              <a:rPr lang="en-GB" sz="1600" b="1"/>
              <a:t>16.20</a:t>
            </a:r>
            <a:r>
              <a:rPr lang="en-GB" sz="1600" b="1">
                <a:solidFill>
                  <a:schemeClr val="bg1">
                    <a:lumMod val="50000"/>
                  </a:schemeClr>
                </a:solidFill>
              </a:rPr>
              <a:t>	</a:t>
            </a:r>
            <a:r>
              <a:rPr lang="en-GB" sz="1600" b="1"/>
              <a:t>Final plenary review 				and concluding comments</a:t>
            </a:r>
            <a:endParaRPr lang="en-GB" sz="1600" b="1">
              <a:solidFill>
                <a:srgbClr val="FF0000"/>
              </a:solidFill>
            </a:endParaRPr>
          </a:p>
          <a:p>
            <a:pPr>
              <a:spcBef>
                <a:spcPts val="384"/>
              </a:spcBef>
              <a:defRPr/>
            </a:pPr>
            <a:r>
              <a:rPr lang="en-GB" sz="1600" b="1">
                <a:solidFill>
                  <a:srgbClr val="990033"/>
                </a:solidFill>
              </a:rPr>
              <a:t>16.30 	CLOSE</a:t>
            </a:r>
          </a:p>
        </p:txBody>
      </p:sp>
    </p:spTree>
    <p:extLst>
      <p:ext uri="{BB962C8B-B14F-4D97-AF65-F5344CB8AC3E}">
        <p14:creationId xmlns:p14="http://schemas.microsoft.com/office/powerpoint/2010/main" val="281344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AB89-00CE-A342-9CF9-553B040B1F59}"/>
              </a:ext>
            </a:extLst>
          </p:cNvPr>
          <p:cNvSpPr>
            <a:spLocks noGrp="1"/>
          </p:cNvSpPr>
          <p:nvPr>
            <p:ph type="ctrTitle"/>
          </p:nvPr>
        </p:nvSpPr>
        <p:spPr/>
        <p:txBody>
          <a:bodyPr/>
          <a:lstStyle/>
          <a:p>
            <a:r>
              <a:rPr lang="en-US"/>
              <a:t>2. Large and small group work</a:t>
            </a:r>
          </a:p>
        </p:txBody>
      </p:sp>
      <p:sp>
        <p:nvSpPr>
          <p:cNvPr id="3" name="Text Placeholder 2">
            <a:extLst>
              <a:ext uri="{FF2B5EF4-FFF2-40B4-BE49-F238E27FC236}">
                <a16:creationId xmlns:a16="http://schemas.microsoft.com/office/drawing/2014/main" id="{8D32F903-6E65-5B4D-BBFF-41A794D96F9E}"/>
              </a:ext>
            </a:extLst>
          </p:cNvPr>
          <p:cNvSpPr>
            <a:spLocks noGrp="1"/>
          </p:cNvSpPr>
          <p:nvPr>
            <p:ph type="body" sz="quarter" idx="13"/>
          </p:nvPr>
        </p:nvSpPr>
        <p:spPr>
          <a:xfrm>
            <a:off x="318977" y="1774171"/>
            <a:ext cx="4132523" cy="3720663"/>
          </a:xfrm>
        </p:spPr>
        <p:txBody>
          <a:bodyPr/>
          <a:lstStyle/>
          <a:p>
            <a:r>
              <a:rPr lang="en-US"/>
              <a:t>Split into two teams</a:t>
            </a:r>
          </a:p>
          <a:p>
            <a:r>
              <a:rPr lang="en-US"/>
              <a:t>One to work on large group teaching</a:t>
            </a:r>
          </a:p>
          <a:p>
            <a:r>
              <a:rPr lang="en-US"/>
              <a:t>One to work on small group teaching</a:t>
            </a:r>
          </a:p>
          <a:p>
            <a:pPr lvl="1"/>
            <a:r>
              <a:rPr lang="en-US"/>
              <a:t>15 min to discuss and prepare</a:t>
            </a:r>
          </a:p>
          <a:p>
            <a:pPr lvl="1"/>
            <a:r>
              <a:rPr lang="en-US"/>
              <a:t>5 minutes presentation by group</a:t>
            </a:r>
          </a:p>
        </p:txBody>
      </p:sp>
      <p:pic>
        <p:nvPicPr>
          <p:cNvPr id="7" name="Picture Placeholder 4">
            <a:extLst>
              <a:ext uri="{FF2B5EF4-FFF2-40B4-BE49-F238E27FC236}">
                <a16:creationId xmlns:a16="http://schemas.microsoft.com/office/drawing/2014/main" id="{36DEF4D5-AD7E-ED42-A312-F9CA2DA3B8F4}"/>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spTree>
    <p:extLst>
      <p:ext uri="{BB962C8B-B14F-4D97-AF65-F5344CB8AC3E}">
        <p14:creationId xmlns:p14="http://schemas.microsoft.com/office/powerpoint/2010/main" val="248925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AB89-00CE-A342-9CF9-553B040B1F59}"/>
              </a:ext>
            </a:extLst>
          </p:cNvPr>
          <p:cNvSpPr>
            <a:spLocks noGrp="1"/>
          </p:cNvSpPr>
          <p:nvPr>
            <p:ph type="ctrTitle"/>
          </p:nvPr>
        </p:nvSpPr>
        <p:spPr/>
        <p:txBody>
          <a:bodyPr/>
          <a:lstStyle/>
          <a:p>
            <a:r>
              <a:rPr lang="en-US"/>
              <a:t>2. Large and small group work</a:t>
            </a:r>
          </a:p>
        </p:txBody>
      </p:sp>
      <p:sp>
        <p:nvSpPr>
          <p:cNvPr id="3" name="Text Placeholder 2">
            <a:extLst>
              <a:ext uri="{FF2B5EF4-FFF2-40B4-BE49-F238E27FC236}">
                <a16:creationId xmlns:a16="http://schemas.microsoft.com/office/drawing/2014/main" id="{8D32F903-6E65-5B4D-BBFF-41A794D96F9E}"/>
              </a:ext>
            </a:extLst>
          </p:cNvPr>
          <p:cNvSpPr>
            <a:spLocks noGrp="1"/>
          </p:cNvSpPr>
          <p:nvPr>
            <p:ph type="body" sz="quarter" idx="13"/>
          </p:nvPr>
        </p:nvSpPr>
        <p:spPr>
          <a:xfrm>
            <a:off x="318977" y="1774171"/>
            <a:ext cx="4132523" cy="3720663"/>
          </a:xfrm>
        </p:spPr>
        <p:txBody>
          <a:bodyPr/>
          <a:lstStyle/>
          <a:p>
            <a:r>
              <a:rPr lang="en-US"/>
              <a:t>Split into two teams</a:t>
            </a:r>
          </a:p>
          <a:p>
            <a:r>
              <a:rPr lang="en-US"/>
              <a:t>One to work on large group teaching</a:t>
            </a:r>
          </a:p>
          <a:p>
            <a:r>
              <a:rPr lang="en-US"/>
              <a:t>One to work on small group teaching</a:t>
            </a:r>
          </a:p>
          <a:p>
            <a:pPr lvl="1"/>
            <a:r>
              <a:rPr lang="en-US"/>
              <a:t>15 min to discuss and prepare</a:t>
            </a:r>
          </a:p>
          <a:p>
            <a:pPr lvl="1"/>
            <a:r>
              <a:rPr lang="en-US"/>
              <a:t>5 minutes to present</a:t>
            </a:r>
          </a:p>
        </p:txBody>
      </p:sp>
      <p:sp>
        <p:nvSpPr>
          <p:cNvPr id="6" name="Text Placeholder 2">
            <a:extLst>
              <a:ext uri="{FF2B5EF4-FFF2-40B4-BE49-F238E27FC236}">
                <a16:creationId xmlns:a16="http://schemas.microsoft.com/office/drawing/2014/main" id="{5F47545F-D3A4-2746-B648-D87609EF787B}"/>
              </a:ext>
            </a:extLst>
          </p:cNvPr>
          <p:cNvSpPr txBox="1">
            <a:spLocks/>
          </p:cNvSpPr>
          <p:nvPr/>
        </p:nvSpPr>
        <p:spPr>
          <a:xfrm>
            <a:off x="4572001" y="1804602"/>
            <a:ext cx="4619297" cy="3720663"/>
          </a:xfrm>
          <a:prstGeom prst="rect">
            <a:avLst/>
          </a:prstGeom>
        </p:spPr>
        <p:txBody>
          <a:bodyPr/>
          <a:lstStyle>
            <a:lvl1pPr marL="342900" indent="-3429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Strengths</a:t>
            </a:r>
          </a:p>
          <a:p>
            <a:endParaRPr lang="en-US"/>
          </a:p>
          <a:p>
            <a:r>
              <a:rPr lang="en-US"/>
              <a:t>Weaknesses</a:t>
            </a:r>
          </a:p>
          <a:p>
            <a:endParaRPr lang="en-US"/>
          </a:p>
          <a:p>
            <a:r>
              <a:rPr lang="en-US"/>
              <a:t>Own experiences</a:t>
            </a:r>
          </a:p>
          <a:p>
            <a:endParaRPr lang="en-US"/>
          </a:p>
          <a:p>
            <a:r>
              <a:rPr lang="en-US"/>
              <a:t>How to make it effective</a:t>
            </a:r>
          </a:p>
        </p:txBody>
      </p:sp>
    </p:spTree>
    <p:extLst>
      <p:ext uri="{BB962C8B-B14F-4D97-AF65-F5344CB8AC3E}">
        <p14:creationId xmlns:p14="http://schemas.microsoft.com/office/powerpoint/2010/main" val="109089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A-34B3-E746-822E-C64B29868A57}"/>
              </a:ext>
            </a:extLst>
          </p:cNvPr>
          <p:cNvSpPr>
            <a:spLocks noGrp="1"/>
          </p:cNvSpPr>
          <p:nvPr>
            <p:ph type="ctrTitle"/>
          </p:nvPr>
        </p:nvSpPr>
        <p:spPr/>
        <p:txBody>
          <a:bodyPr/>
          <a:lstStyle/>
          <a:p>
            <a:r>
              <a:rPr lang="en-US"/>
              <a:t>2. Large Group Teaching</a:t>
            </a:r>
          </a:p>
        </p:txBody>
      </p:sp>
      <p:sp>
        <p:nvSpPr>
          <p:cNvPr id="3" name="Text Placeholder 2">
            <a:extLst>
              <a:ext uri="{FF2B5EF4-FFF2-40B4-BE49-F238E27FC236}">
                <a16:creationId xmlns:a16="http://schemas.microsoft.com/office/drawing/2014/main" id="{CFCAB8E0-4552-544E-9060-D2E1BFE57859}"/>
              </a:ext>
            </a:extLst>
          </p:cNvPr>
          <p:cNvSpPr>
            <a:spLocks noGrp="1"/>
          </p:cNvSpPr>
          <p:nvPr>
            <p:ph type="body" sz="quarter" idx="13"/>
          </p:nvPr>
        </p:nvSpPr>
        <p:spPr/>
        <p:txBody>
          <a:bodyPr/>
          <a:lstStyle/>
          <a:p>
            <a:pPr marL="0" indent="0">
              <a:buNone/>
            </a:pPr>
            <a:r>
              <a:rPr lang="en-US"/>
              <a:t>Presentation from large group team</a:t>
            </a:r>
          </a:p>
        </p:txBody>
      </p:sp>
      <p:pic>
        <p:nvPicPr>
          <p:cNvPr id="5" name="Picture Placeholder 4">
            <a:extLst>
              <a:ext uri="{FF2B5EF4-FFF2-40B4-BE49-F238E27FC236}">
                <a16:creationId xmlns:a16="http://schemas.microsoft.com/office/drawing/2014/main" id="{956D330B-BF30-2348-A5E7-42AF0DEF690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spTree>
    <p:extLst>
      <p:ext uri="{BB962C8B-B14F-4D97-AF65-F5344CB8AC3E}">
        <p14:creationId xmlns:p14="http://schemas.microsoft.com/office/powerpoint/2010/main" val="294277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A-34B3-E746-822E-C64B29868A57}"/>
              </a:ext>
            </a:extLst>
          </p:cNvPr>
          <p:cNvSpPr>
            <a:spLocks noGrp="1"/>
          </p:cNvSpPr>
          <p:nvPr>
            <p:ph type="ctrTitle"/>
          </p:nvPr>
        </p:nvSpPr>
        <p:spPr/>
        <p:txBody>
          <a:bodyPr/>
          <a:lstStyle/>
          <a:p>
            <a:r>
              <a:rPr lang="en-US"/>
              <a:t>2. Large Group Teaching</a:t>
            </a:r>
          </a:p>
        </p:txBody>
      </p:sp>
      <p:sp>
        <p:nvSpPr>
          <p:cNvPr id="3" name="Text Placeholder 2">
            <a:extLst>
              <a:ext uri="{FF2B5EF4-FFF2-40B4-BE49-F238E27FC236}">
                <a16:creationId xmlns:a16="http://schemas.microsoft.com/office/drawing/2014/main" id="{CFCAB8E0-4552-544E-9060-D2E1BFE57859}"/>
              </a:ext>
            </a:extLst>
          </p:cNvPr>
          <p:cNvSpPr>
            <a:spLocks noGrp="1"/>
          </p:cNvSpPr>
          <p:nvPr>
            <p:ph type="body" sz="quarter" idx="13"/>
          </p:nvPr>
        </p:nvSpPr>
        <p:spPr/>
        <p:txBody>
          <a:bodyPr/>
          <a:lstStyle/>
          <a:p>
            <a:r>
              <a:rPr lang="en-US"/>
              <a:t>Good for large groups</a:t>
            </a:r>
          </a:p>
          <a:p>
            <a:pPr marL="457189" lvl="1" indent="0">
              <a:buNone/>
            </a:pPr>
            <a:r>
              <a:rPr lang="en-US" sz="1800"/>
              <a:t>How small / large? Discuss</a:t>
            </a:r>
          </a:p>
          <a:p>
            <a:r>
              <a:rPr lang="en-US"/>
              <a:t>Large amount of information in a short time</a:t>
            </a:r>
          </a:p>
          <a:p>
            <a:pPr marL="0" indent="0">
              <a:buNone/>
            </a:pPr>
            <a:endParaRPr lang="en-US"/>
          </a:p>
          <a:p>
            <a:pPr marL="0" indent="0">
              <a:buNone/>
            </a:pPr>
            <a:r>
              <a:rPr lang="en-US"/>
              <a:t>but</a:t>
            </a:r>
          </a:p>
          <a:p>
            <a:r>
              <a:rPr lang="en-US"/>
              <a:t>Limited transfer of information</a:t>
            </a:r>
          </a:p>
          <a:p>
            <a:r>
              <a:rPr lang="en-US"/>
              <a:t>Difficult to test understanding</a:t>
            </a:r>
          </a:p>
        </p:txBody>
      </p:sp>
      <p:pic>
        <p:nvPicPr>
          <p:cNvPr id="5" name="Picture Placeholder 4">
            <a:extLst>
              <a:ext uri="{FF2B5EF4-FFF2-40B4-BE49-F238E27FC236}">
                <a16:creationId xmlns:a16="http://schemas.microsoft.com/office/drawing/2014/main" id="{956D330B-BF30-2348-A5E7-42AF0DEF690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spTree>
    <p:extLst>
      <p:ext uri="{BB962C8B-B14F-4D97-AF65-F5344CB8AC3E}">
        <p14:creationId xmlns:p14="http://schemas.microsoft.com/office/powerpoint/2010/main" val="265645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A-34B3-E746-822E-C64B29868A57}"/>
              </a:ext>
            </a:extLst>
          </p:cNvPr>
          <p:cNvSpPr>
            <a:spLocks noGrp="1"/>
          </p:cNvSpPr>
          <p:nvPr>
            <p:ph type="ctrTitle"/>
          </p:nvPr>
        </p:nvSpPr>
        <p:spPr/>
        <p:txBody>
          <a:bodyPr/>
          <a:lstStyle/>
          <a:p>
            <a:r>
              <a:rPr lang="en-US"/>
              <a:t>2. Large Group Teaching</a:t>
            </a:r>
          </a:p>
        </p:txBody>
      </p:sp>
      <p:pic>
        <p:nvPicPr>
          <p:cNvPr id="5" name="Picture Placeholder 4">
            <a:extLst>
              <a:ext uri="{FF2B5EF4-FFF2-40B4-BE49-F238E27FC236}">
                <a16:creationId xmlns:a16="http://schemas.microsoft.com/office/drawing/2014/main" id="{956D330B-BF30-2348-A5E7-42AF0DEF690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sp>
        <p:nvSpPr>
          <p:cNvPr id="7" name="Oval 6">
            <a:extLst>
              <a:ext uri="{FF2B5EF4-FFF2-40B4-BE49-F238E27FC236}">
                <a16:creationId xmlns:a16="http://schemas.microsoft.com/office/drawing/2014/main" id="{302E3CB5-0F9A-744D-BA98-43B76C6F76BA}"/>
              </a:ext>
            </a:extLst>
          </p:cNvPr>
          <p:cNvSpPr/>
          <p:nvPr/>
        </p:nvSpPr>
        <p:spPr>
          <a:xfrm>
            <a:off x="2104747" y="1954925"/>
            <a:ext cx="371959" cy="3543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D5F94F8-EC21-9248-850F-A14349E6DE17}"/>
              </a:ext>
            </a:extLst>
          </p:cNvPr>
          <p:cNvGrpSpPr/>
          <p:nvPr/>
        </p:nvGrpSpPr>
        <p:grpSpPr>
          <a:xfrm>
            <a:off x="610427" y="3673097"/>
            <a:ext cx="3591687" cy="268376"/>
            <a:chOff x="610427" y="3673097"/>
            <a:chExt cx="3591686" cy="268376"/>
          </a:xfrm>
        </p:grpSpPr>
        <p:sp>
          <p:nvSpPr>
            <p:cNvPr id="12" name="Oval 11">
              <a:extLst>
                <a:ext uri="{FF2B5EF4-FFF2-40B4-BE49-F238E27FC236}">
                  <a16:creationId xmlns:a16="http://schemas.microsoft.com/office/drawing/2014/main" id="{98A71912-1D0E-B147-8174-E26F141D5662}"/>
                </a:ext>
              </a:extLst>
            </p:cNvPr>
            <p:cNvSpPr/>
            <p:nvPr/>
          </p:nvSpPr>
          <p:spPr>
            <a:xfrm>
              <a:off x="610427" y="3689474"/>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48ACA1C-A870-FF4C-B2F9-20C1D4B2683A}"/>
                </a:ext>
              </a:extLst>
            </p:cNvPr>
            <p:cNvSpPr/>
            <p:nvPr/>
          </p:nvSpPr>
          <p:spPr>
            <a:xfrm>
              <a:off x="888734"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9BBC290-BACC-9B4A-9AE3-91643E8879C9}"/>
                </a:ext>
              </a:extLst>
            </p:cNvPr>
            <p:cNvSpPr/>
            <p:nvPr/>
          </p:nvSpPr>
          <p:spPr>
            <a:xfrm>
              <a:off x="1167041"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64ECCD6-EEB6-1D4E-B4C9-234D2EF4B3D5}"/>
                </a:ext>
              </a:extLst>
            </p:cNvPr>
            <p:cNvSpPr/>
            <p:nvPr/>
          </p:nvSpPr>
          <p:spPr>
            <a:xfrm>
              <a:off x="1445348"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6A89A98-3063-8543-94E4-D3C0575C0E42}"/>
                </a:ext>
              </a:extLst>
            </p:cNvPr>
            <p:cNvSpPr/>
            <p:nvPr/>
          </p:nvSpPr>
          <p:spPr>
            <a:xfrm>
              <a:off x="1723655"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1263655-E316-E442-B305-E94F81FD1DEB}"/>
                </a:ext>
              </a:extLst>
            </p:cNvPr>
            <p:cNvSpPr/>
            <p:nvPr/>
          </p:nvSpPr>
          <p:spPr>
            <a:xfrm>
              <a:off x="2001962"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5CE8CF0-E683-8947-A6D7-1F09BFA69FEB}"/>
                </a:ext>
              </a:extLst>
            </p:cNvPr>
            <p:cNvSpPr/>
            <p:nvPr/>
          </p:nvSpPr>
          <p:spPr>
            <a:xfrm>
              <a:off x="2280269"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ADB1DEC-320F-B745-A8CB-DD4F851AB38C}"/>
                </a:ext>
              </a:extLst>
            </p:cNvPr>
            <p:cNvSpPr/>
            <p:nvPr/>
          </p:nvSpPr>
          <p:spPr>
            <a:xfrm>
              <a:off x="2558576"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BADFAB0-93B7-FA43-BE1C-5898F7DC01A9}"/>
                </a:ext>
              </a:extLst>
            </p:cNvPr>
            <p:cNvSpPr/>
            <p:nvPr/>
          </p:nvSpPr>
          <p:spPr>
            <a:xfrm>
              <a:off x="2836883"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A418AB5-EBD9-1E4E-BEE1-E4FE1120B327}"/>
                </a:ext>
              </a:extLst>
            </p:cNvPr>
            <p:cNvSpPr/>
            <p:nvPr/>
          </p:nvSpPr>
          <p:spPr>
            <a:xfrm>
              <a:off x="3115190"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4222D5F-F9AD-9F4A-ABB4-F09AB2324C63}"/>
                </a:ext>
              </a:extLst>
            </p:cNvPr>
            <p:cNvSpPr/>
            <p:nvPr/>
          </p:nvSpPr>
          <p:spPr>
            <a:xfrm>
              <a:off x="3393497"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FB1012A-F509-594C-A8C3-25EAA2584A74}"/>
                </a:ext>
              </a:extLst>
            </p:cNvPr>
            <p:cNvSpPr/>
            <p:nvPr/>
          </p:nvSpPr>
          <p:spPr>
            <a:xfrm>
              <a:off x="3671804"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73AD320-D280-604C-ADF5-CC0C3F9D5BBF}"/>
                </a:ext>
              </a:extLst>
            </p:cNvPr>
            <p:cNvSpPr/>
            <p:nvPr/>
          </p:nvSpPr>
          <p:spPr>
            <a:xfrm>
              <a:off x="3950114" y="367309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ECC0AC87-D5B0-554C-8F16-27E609D5BA66}"/>
              </a:ext>
            </a:extLst>
          </p:cNvPr>
          <p:cNvGrpSpPr/>
          <p:nvPr/>
        </p:nvGrpSpPr>
        <p:grpSpPr>
          <a:xfrm>
            <a:off x="636827" y="4136704"/>
            <a:ext cx="3591687" cy="268376"/>
            <a:chOff x="610427" y="3673097"/>
            <a:chExt cx="3591686" cy="268376"/>
          </a:xfrm>
        </p:grpSpPr>
        <p:sp>
          <p:nvSpPr>
            <p:cNvPr id="27" name="Oval 26">
              <a:extLst>
                <a:ext uri="{FF2B5EF4-FFF2-40B4-BE49-F238E27FC236}">
                  <a16:creationId xmlns:a16="http://schemas.microsoft.com/office/drawing/2014/main" id="{10116711-6FB5-9B46-8E40-66018296DA7B}"/>
                </a:ext>
              </a:extLst>
            </p:cNvPr>
            <p:cNvSpPr/>
            <p:nvPr/>
          </p:nvSpPr>
          <p:spPr>
            <a:xfrm>
              <a:off x="610427" y="3689474"/>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32B97F2-086A-AC40-A1F6-A7BFE30A4E37}"/>
                </a:ext>
              </a:extLst>
            </p:cNvPr>
            <p:cNvSpPr/>
            <p:nvPr/>
          </p:nvSpPr>
          <p:spPr>
            <a:xfrm>
              <a:off x="888734"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63FCCD2-CBC9-904B-BD20-FC81C3C36B23}"/>
                </a:ext>
              </a:extLst>
            </p:cNvPr>
            <p:cNvSpPr/>
            <p:nvPr/>
          </p:nvSpPr>
          <p:spPr>
            <a:xfrm>
              <a:off x="1167041"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99A511F-E1FE-8647-81EF-59E89861EBFD}"/>
                </a:ext>
              </a:extLst>
            </p:cNvPr>
            <p:cNvSpPr/>
            <p:nvPr/>
          </p:nvSpPr>
          <p:spPr>
            <a:xfrm>
              <a:off x="1445348"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C20409A-2818-5E44-B864-9770B293C1A5}"/>
                </a:ext>
              </a:extLst>
            </p:cNvPr>
            <p:cNvSpPr/>
            <p:nvPr/>
          </p:nvSpPr>
          <p:spPr>
            <a:xfrm>
              <a:off x="1723655"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12586F1-3A07-0B41-AC9C-42B2B4C4E1A8}"/>
                </a:ext>
              </a:extLst>
            </p:cNvPr>
            <p:cNvSpPr/>
            <p:nvPr/>
          </p:nvSpPr>
          <p:spPr>
            <a:xfrm>
              <a:off x="2001962"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DC166A8-57B6-8B47-A014-3A87A18F74F9}"/>
                </a:ext>
              </a:extLst>
            </p:cNvPr>
            <p:cNvSpPr/>
            <p:nvPr/>
          </p:nvSpPr>
          <p:spPr>
            <a:xfrm>
              <a:off x="2280269"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928DFB8-10DD-604B-BE68-C279AF4196AA}"/>
                </a:ext>
              </a:extLst>
            </p:cNvPr>
            <p:cNvSpPr/>
            <p:nvPr/>
          </p:nvSpPr>
          <p:spPr>
            <a:xfrm>
              <a:off x="2558576"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4CC544D-AA40-CF4A-BCD0-F84D1FF17068}"/>
                </a:ext>
              </a:extLst>
            </p:cNvPr>
            <p:cNvSpPr/>
            <p:nvPr/>
          </p:nvSpPr>
          <p:spPr>
            <a:xfrm>
              <a:off x="2836883"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F80BEE4-4F35-3D44-A315-25EF1BE051F4}"/>
                </a:ext>
              </a:extLst>
            </p:cNvPr>
            <p:cNvSpPr/>
            <p:nvPr/>
          </p:nvSpPr>
          <p:spPr>
            <a:xfrm>
              <a:off x="3115190"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795F857-D1D1-A947-9EE8-21B01941D01F}"/>
                </a:ext>
              </a:extLst>
            </p:cNvPr>
            <p:cNvSpPr/>
            <p:nvPr/>
          </p:nvSpPr>
          <p:spPr>
            <a:xfrm>
              <a:off x="3393497"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6323307-4EAC-FC46-BF68-A39D8096DDBE}"/>
                </a:ext>
              </a:extLst>
            </p:cNvPr>
            <p:cNvSpPr/>
            <p:nvPr/>
          </p:nvSpPr>
          <p:spPr>
            <a:xfrm>
              <a:off x="3671804"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AD52CCF-B0C1-5B42-8371-EA1EE3448987}"/>
                </a:ext>
              </a:extLst>
            </p:cNvPr>
            <p:cNvSpPr/>
            <p:nvPr/>
          </p:nvSpPr>
          <p:spPr>
            <a:xfrm>
              <a:off x="3950114" y="367309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5ECDE89C-0F38-E747-9966-2D55BFE80F04}"/>
              </a:ext>
            </a:extLst>
          </p:cNvPr>
          <p:cNvGrpSpPr/>
          <p:nvPr/>
        </p:nvGrpSpPr>
        <p:grpSpPr>
          <a:xfrm>
            <a:off x="587213" y="4600311"/>
            <a:ext cx="3591687" cy="268376"/>
            <a:chOff x="610427" y="3673097"/>
            <a:chExt cx="3591686" cy="268376"/>
          </a:xfrm>
        </p:grpSpPr>
        <p:sp>
          <p:nvSpPr>
            <p:cNvPr id="41" name="Oval 40">
              <a:extLst>
                <a:ext uri="{FF2B5EF4-FFF2-40B4-BE49-F238E27FC236}">
                  <a16:creationId xmlns:a16="http://schemas.microsoft.com/office/drawing/2014/main" id="{B8D18C81-19EA-754E-8E64-51EE2E70C2F9}"/>
                </a:ext>
              </a:extLst>
            </p:cNvPr>
            <p:cNvSpPr/>
            <p:nvPr/>
          </p:nvSpPr>
          <p:spPr>
            <a:xfrm>
              <a:off x="610427" y="3689474"/>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CA5238C-3B6B-8E47-A2A4-9864B48BD24D}"/>
                </a:ext>
              </a:extLst>
            </p:cNvPr>
            <p:cNvSpPr/>
            <p:nvPr/>
          </p:nvSpPr>
          <p:spPr>
            <a:xfrm>
              <a:off x="888734"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2B26A23-B440-8849-BB77-5EE82E4E9408}"/>
                </a:ext>
              </a:extLst>
            </p:cNvPr>
            <p:cNvSpPr/>
            <p:nvPr/>
          </p:nvSpPr>
          <p:spPr>
            <a:xfrm>
              <a:off x="1167041"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85564EA-F572-834D-B164-35B26E9485B1}"/>
                </a:ext>
              </a:extLst>
            </p:cNvPr>
            <p:cNvSpPr/>
            <p:nvPr/>
          </p:nvSpPr>
          <p:spPr>
            <a:xfrm>
              <a:off x="1445348"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321569A-39E0-3E48-9DA9-3F57A2855A12}"/>
                </a:ext>
              </a:extLst>
            </p:cNvPr>
            <p:cNvSpPr/>
            <p:nvPr/>
          </p:nvSpPr>
          <p:spPr>
            <a:xfrm>
              <a:off x="1723655"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55B99FF-EBC6-1D47-A866-AB53848D399B}"/>
                </a:ext>
              </a:extLst>
            </p:cNvPr>
            <p:cNvSpPr/>
            <p:nvPr/>
          </p:nvSpPr>
          <p:spPr>
            <a:xfrm>
              <a:off x="2001962"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0D8531B-04A9-A446-A583-1774913FF912}"/>
                </a:ext>
              </a:extLst>
            </p:cNvPr>
            <p:cNvSpPr/>
            <p:nvPr/>
          </p:nvSpPr>
          <p:spPr>
            <a:xfrm>
              <a:off x="2280269"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2AD2A79-AFCB-5A4B-96A5-4B1770FD4B8A}"/>
                </a:ext>
              </a:extLst>
            </p:cNvPr>
            <p:cNvSpPr/>
            <p:nvPr/>
          </p:nvSpPr>
          <p:spPr>
            <a:xfrm>
              <a:off x="2558576"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1BE99A4-21D0-6F43-B796-39B9520B529F}"/>
                </a:ext>
              </a:extLst>
            </p:cNvPr>
            <p:cNvSpPr/>
            <p:nvPr/>
          </p:nvSpPr>
          <p:spPr>
            <a:xfrm>
              <a:off x="2836883"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59E5BFE-B850-3C41-91A5-90DFFBCBAEB5}"/>
                </a:ext>
              </a:extLst>
            </p:cNvPr>
            <p:cNvSpPr/>
            <p:nvPr/>
          </p:nvSpPr>
          <p:spPr>
            <a:xfrm>
              <a:off x="3115190"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A5C924E-FEF2-4D45-94F3-A17A7C998BC3}"/>
                </a:ext>
              </a:extLst>
            </p:cNvPr>
            <p:cNvSpPr/>
            <p:nvPr/>
          </p:nvSpPr>
          <p:spPr>
            <a:xfrm>
              <a:off x="3393497"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DFD222E-3C3B-2445-AB9C-7551840D8342}"/>
                </a:ext>
              </a:extLst>
            </p:cNvPr>
            <p:cNvSpPr/>
            <p:nvPr/>
          </p:nvSpPr>
          <p:spPr>
            <a:xfrm>
              <a:off x="3671804"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60CD048-18CE-CD44-B867-ACE309D321E4}"/>
                </a:ext>
              </a:extLst>
            </p:cNvPr>
            <p:cNvSpPr/>
            <p:nvPr/>
          </p:nvSpPr>
          <p:spPr>
            <a:xfrm>
              <a:off x="3950114" y="367309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Down Arrow 53">
            <a:extLst>
              <a:ext uri="{FF2B5EF4-FFF2-40B4-BE49-F238E27FC236}">
                <a16:creationId xmlns:a16="http://schemas.microsoft.com/office/drawing/2014/main" id="{9BDDCD9D-A1B9-5E4C-83E1-D0F5EB6699EC}"/>
              </a:ext>
            </a:extLst>
          </p:cNvPr>
          <p:cNvSpPr/>
          <p:nvPr/>
        </p:nvSpPr>
        <p:spPr>
          <a:xfrm>
            <a:off x="1057987" y="2465372"/>
            <a:ext cx="1315612" cy="10112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Up Arrow 54">
            <a:extLst>
              <a:ext uri="{FF2B5EF4-FFF2-40B4-BE49-F238E27FC236}">
                <a16:creationId xmlns:a16="http://schemas.microsoft.com/office/drawing/2014/main" id="{F9E2B68F-985B-1347-B98D-2B15CB592F3E}"/>
              </a:ext>
            </a:extLst>
          </p:cNvPr>
          <p:cNvSpPr/>
          <p:nvPr/>
        </p:nvSpPr>
        <p:spPr>
          <a:xfrm flipH="1">
            <a:off x="2710977" y="2465373"/>
            <a:ext cx="251999" cy="963628"/>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998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A-34B3-E746-822E-C64B29868A57}"/>
              </a:ext>
            </a:extLst>
          </p:cNvPr>
          <p:cNvSpPr>
            <a:spLocks noGrp="1"/>
          </p:cNvSpPr>
          <p:nvPr>
            <p:ph type="ctrTitle"/>
          </p:nvPr>
        </p:nvSpPr>
        <p:spPr/>
        <p:txBody>
          <a:bodyPr/>
          <a:lstStyle/>
          <a:p>
            <a:r>
              <a:rPr lang="en-US"/>
              <a:t>2. Large Group Teaching</a:t>
            </a:r>
          </a:p>
        </p:txBody>
      </p:sp>
      <p:sp>
        <p:nvSpPr>
          <p:cNvPr id="3" name="Text Placeholder 2">
            <a:extLst>
              <a:ext uri="{FF2B5EF4-FFF2-40B4-BE49-F238E27FC236}">
                <a16:creationId xmlns:a16="http://schemas.microsoft.com/office/drawing/2014/main" id="{CFCAB8E0-4552-544E-9060-D2E1BFE57859}"/>
              </a:ext>
            </a:extLst>
          </p:cNvPr>
          <p:cNvSpPr>
            <a:spLocks noGrp="1"/>
          </p:cNvSpPr>
          <p:nvPr>
            <p:ph type="body" sz="quarter" idx="13"/>
          </p:nvPr>
        </p:nvSpPr>
        <p:spPr>
          <a:xfrm>
            <a:off x="457201" y="2344390"/>
            <a:ext cx="4619297" cy="3720663"/>
          </a:xfrm>
        </p:spPr>
        <p:txBody>
          <a:bodyPr/>
          <a:lstStyle/>
          <a:p>
            <a:r>
              <a:rPr lang="en-US"/>
              <a:t>Environment</a:t>
            </a:r>
          </a:p>
          <a:p>
            <a:pPr marL="0" indent="0">
              <a:buNone/>
            </a:pPr>
            <a:r>
              <a:rPr lang="en-US" sz="1800"/>
              <a:t>	Teaching aids</a:t>
            </a:r>
          </a:p>
          <a:p>
            <a:r>
              <a:rPr lang="en-US"/>
              <a:t>Set</a:t>
            </a:r>
          </a:p>
          <a:p>
            <a:pPr marL="0" indent="0">
              <a:buNone/>
            </a:pPr>
            <a:r>
              <a:rPr lang="en-US" sz="1800"/>
              <a:t>	Learning Aims and Objectives</a:t>
            </a:r>
          </a:p>
          <a:p>
            <a:r>
              <a:rPr lang="en-US"/>
              <a:t>Dialogue</a:t>
            </a:r>
          </a:p>
          <a:p>
            <a:r>
              <a:rPr lang="en-US"/>
              <a:t>Closure</a:t>
            </a:r>
          </a:p>
        </p:txBody>
      </p:sp>
      <p:pic>
        <p:nvPicPr>
          <p:cNvPr id="5" name="Picture Placeholder 4">
            <a:extLst>
              <a:ext uri="{FF2B5EF4-FFF2-40B4-BE49-F238E27FC236}">
                <a16:creationId xmlns:a16="http://schemas.microsoft.com/office/drawing/2014/main" id="{956D330B-BF30-2348-A5E7-42AF0DEF690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sp>
        <p:nvSpPr>
          <p:cNvPr id="7" name="Subtitle 2">
            <a:extLst>
              <a:ext uri="{FF2B5EF4-FFF2-40B4-BE49-F238E27FC236}">
                <a16:creationId xmlns:a16="http://schemas.microsoft.com/office/drawing/2014/main" id="{69DB033B-7A3E-B04A-BA60-5C2A344B84B2}"/>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How to make it effective</a:t>
            </a:r>
            <a:r>
              <a:rPr lang="en-GB" altLang="en-US"/>
              <a:t>:</a:t>
            </a:r>
          </a:p>
          <a:p>
            <a:endParaRPr lang="en-US"/>
          </a:p>
        </p:txBody>
      </p:sp>
    </p:spTree>
    <p:extLst>
      <p:ext uri="{BB962C8B-B14F-4D97-AF65-F5344CB8AC3E}">
        <p14:creationId xmlns:p14="http://schemas.microsoft.com/office/powerpoint/2010/main" val="1912263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A-34B3-E746-822E-C64B29868A57}"/>
              </a:ext>
            </a:extLst>
          </p:cNvPr>
          <p:cNvSpPr>
            <a:spLocks noGrp="1"/>
          </p:cNvSpPr>
          <p:nvPr>
            <p:ph type="ctrTitle"/>
          </p:nvPr>
        </p:nvSpPr>
        <p:spPr/>
        <p:txBody>
          <a:bodyPr/>
          <a:lstStyle/>
          <a:p>
            <a:r>
              <a:rPr lang="en-US"/>
              <a:t>2. Large Group Teaching</a:t>
            </a:r>
          </a:p>
        </p:txBody>
      </p:sp>
      <p:sp>
        <p:nvSpPr>
          <p:cNvPr id="3" name="Text Placeholder 2">
            <a:extLst>
              <a:ext uri="{FF2B5EF4-FFF2-40B4-BE49-F238E27FC236}">
                <a16:creationId xmlns:a16="http://schemas.microsoft.com/office/drawing/2014/main" id="{CFCAB8E0-4552-544E-9060-D2E1BFE57859}"/>
              </a:ext>
            </a:extLst>
          </p:cNvPr>
          <p:cNvSpPr>
            <a:spLocks noGrp="1"/>
          </p:cNvSpPr>
          <p:nvPr>
            <p:ph type="body" sz="quarter" idx="13"/>
          </p:nvPr>
        </p:nvSpPr>
        <p:spPr>
          <a:xfrm>
            <a:off x="2278251" y="4682777"/>
            <a:ext cx="2293749" cy="873120"/>
          </a:xfrm>
        </p:spPr>
        <p:txBody>
          <a:bodyPr/>
          <a:lstStyle/>
          <a:p>
            <a:pPr marL="0" indent="0">
              <a:buNone/>
            </a:pPr>
            <a:r>
              <a:rPr lang="en-US"/>
              <a:t>If it can go wrong – it will!</a:t>
            </a:r>
          </a:p>
        </p:txBody>
      </p:sp>
      <p:pic>
        <p:nvPicPr>
          <p:cNvPr id="5" name="Picture Placeholder 4">
            <a:extLst>
              <a:ext uri="{FF2B5EF4-FFF2-40B4-BE49-F238E27FC236}">
                <a16:creationId xmlns:a16="http://schemas.microsoft.com/office/drawing/2014/main" id="{956D330B-BF30-2348-A5E7-42AF0DEF690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sp>
        <p:nvSpPr>
          <p:cNvPr id="7" name="Subtitle 2">
            <a:extLst>
              <a:ext uri="{FF2B5EF4-FFF2-40B4-BE49-F238E27FC236}">
                <a16:creationId xmlns:a16="http://schemas.microsoft.com/office/drawing/2014/main" id="{69DB033B-7A3E-B04A-BA60-5C2A344B84B2}"/>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Environment - Teaching aids</a:t>
            </a:r>
            <a:r>
              <a:rPr lang="en-GB" altLang="en-US"/>
              <a:t>:</a:t>
            </a:r>
          </a:p>
          <a:p>
            <a:endParaRPr lang="en-US"/>
          </a:p>
        </p:txBody>
      </p:sp>
      <p:pic>
        <p:nvPicPr>
          <p:cNvPr id="6" name="Picture 5">
            <a:extLst>
              <a:ext uri="{FF2B5EF4-FFF2-40B4-BE49-F238E27FC236}">
                <a16:creationId xmlns:a16="http://schemas.microsoft.com/office/drawing/2014/main" id="{899E8DF9-B0CE-AD4D-BE26-7374E88B27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1" y="2066548"/>
            <a:ext cx="1433593" cy="1074821"/>
          </a:xfrm>
          <a:prstGeom prst="rect">
            <a:avLst/>
          </a:prstGeom>
        </p:spPr>
      </p:pic>
      <p:pic>
        <p:nvPicPr>
          <p:cNvPr id="8" name="Picture 7">
            <a:extLst>
              <a:ext uri="{FF2B5EF4-FFF2-40B4-BE49-F238E27FC236}">
                <a16:creationId xmlns:a16="http://schemas.microsoft.com/office/drawing/2014/main" id="{D5696B1B-8AFC-8445-9A1A-D29662A4301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78253" y="2233033"/>
            <a:ext cx="1433593" cy="908337"/>
          </a:xfrm>
          <a:prstGeom prst="rect">
            <a:avLst/>
          </a:prstGeom>
        </p:spPr>
      </p:pic>
      <p:pic>
        <p:nvPicPr>
          <p:cNvPr id="9" name="Picture 8">
            <a:extLst>
              <a:ext uri="{FF2B5EF4-FFF2-40B4-BE49-F238E27FC236}">
                <a16:creationId xmlns:a16="http://schemas.microsoft.com/office/drawing/2014/main" id="{99011647-62FD-424B-8FA5-D8C357701A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1" y="3351256"/>
            <a:ext cx="1433593" cy="834091"/>
          </a:xfrm>
          <a:prstGeom prst="rect">
            <a:avLst/>
          </a:prstGeom>
        </p:spPr>
      </p:pic>
      <p:pic>
        <p:nvPicPr>
          <p:cNvPr id="11" name="Picture 10">
            <a:extLst>
              <a:ext uri="{FF2B5EF4-FFF2-40B4-BE49-F238E27FC236}">
                <a16:creationId xmlns:a16="http://schemas.microsoft.com/office/drawing/2014/main" id="{E166F1FF-1D3A-8A40-B1F8-338F7A0F63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53315" y="3403153"/>
            <a:ext cx="863324" cy="910691"/>
          </a:xfrm>
          <a:prstGeom prst="rect">
            <a:avLst/>
          </a:prstGeom>
        </p:spPr>
      </p:pic>
      <p:pic>
        <p:nvPicPr>
          <p:cNvPr id="12" name="Picture 11">
            <a:extLst>
              <a:ext uri="{FF2B5EF4-FFF2-40B4-BE49-F238E27FC236}">
                <a16:creationId xmlns:a16="http://schemas.microsoft.com/office/drawing/2014/main" id="{5436E4D2-D4AA-4B40-BD9E-34F28433AC3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2113" y="4689054"/>
            <a:ext cx="1372159" cy="917927"/>
          </a:xfrm>
          <a:prstGeom prst="rect">
            <a:avLst/>
          </a:prstGeom>
        </p:spPr>
      </p:pic>
      <p:sp>
        <p:nvSpPr>
          <p:cNvPr id="13" name="TextBox 12">
            <a:extLst>
              <a:ext uri="{FF2B5EF4-FFF2-40B4-BE49-F238E27FC236}">
                <a16:creationId xmlns:a16="http://schemas.microsoft.com/office/drawing/2014/main" id="{90A90D60-5D67-D54C-A9AA-9CE61C61A8ED}"/>
              </a:ext>
            </a:extLst>
          </p:cNvPr>
          <p:cNvSpPr txBox="1"/>
          <p:nvPr/>
        </p:nvSpPr>
        <p:spPr>
          <a:xfrm>
            <a:off x="582686" y="5606979"/>
            <a:ext cx="1618569" cy="215444"/>
          </a:xfrm>
          <a:prstGeom prst="rect">
            <a:avLst/>
          </a:prstGeom>
          <a:noFill/>
        </p:spPr>
        <p:txBody>
          <a:bodyPr wrap="square" rtlCol="0">
            <a:spAutoFit/>
          </a:bodyPr>
          <a:lstStyle/>
          <a:p>
            <a:r>
              <a:rPr lang="en-GB" sz="400"/>
              <a:t>By </a:t>
            </a:r>
            <a:r>
              <a:rPr lang="en-GB" sz="400" err="1"/>
              <a:t>ChrisEngelsma</a:t>
            </a:r>
            <a:r>
              <a:rPr lang="en-GB" sz="400"/>
              <a:t> - Own work, CC BY-SA 3.0, https://</a:t>
            </a:r>
            <a:r>
              <a:rPr lang="en-GB" sz="400" err="1"/>
              <a:t>commons.wikimedia.org</a:t>
            </a:r>
            <a:r>
              <a:rPr lang="en-GB" sz="400"/>
              <a:t>/w/</a:t>
            </a:r>
            <a:r>
              <a:rPr lang="en-GB" sz="400" err="1"/>
              <a:t>index.php?curid</a:t>
            </a:r>
            <a:r>
              <a:rPr lang="en-GB" sz="400"/>
              <a:t>=15740459</a:t>
            </a:r>
            <a:endParaRPr lang="en-US" sz="400"/>
          </a:p>
        </p:txBody>
      </p:sp>
    </p:spTree>
    <p:extLst>
      <p:ext uri="{BB962C8B-B14F-4D97-AF65-F5344CB8AC3E}">
        <p14:creationId xmlns:p14="http://schemas.microsoft.com/office/powerpoint/2010/main" val="128679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401" y="653718"/>
            <a:ext cx="4032258" cy="1015663"/>
          </a:xfrm>
          <a:prstGeom prst="rect">
            <a:avLst/>
          </a:prstGeom>
          <a:noFill/>
        </p:spPr>
        <p:txBody>
          <a:bodyPr wrap="none" rtlCol="0">
            <a:spAutoFit/>
          </a:bodyPr>
          <a:lstStyle/>
          <a:p>
            <a:r>
              <a:rPr lang="en-GB" altLang="en-US" sz="3600" b="1" dirty="0">
                <a:solidFill>
                  <a:srgbClr val="A00054"/>
                </a:solidFill>
              </a:rPr>
              <a:t>Train the Trainers</a:t>
            </a:r>
          </a:p>
          <a:p>
            <a:endParaRPr lang="en-GB" sz="2400" b="1" dirty="0">
              <a:solidFill>
                <a:srgbClr val="A00054"/>
              </a:solidFill>
            </a:endParaRPr>
          </a:p>
        </p:txBody>
      </p:sp>
      <p:grpSp>
        <p:nvGrpSpPr>
          <p:cNvPr id="9" name="Group 8"/>
          <p:cNvGrpSpPr/>
          <p:nvPr/>
        </p:nvGrpSpPr>
        <p:grpSpPr>
          <a:xfrm>
            <a:off x="364274" y="3152775"/>
            <a:ext cx="8224839" cy="3086100"/>
            <a:chOff x="571716" y="2060848"/>
            <a:chExt cx="8036868" cy="2808313"/>
          </a:xfrm>
        </p:grpSpPr>
        <p:grpSp>
          <p:nvGrpSpPr>
            <p:cNvPr id="11" name="Group 10"/>
            <p:cNvGrpSpPr/>
            <p:nvPr/>
          </p:nvGrpSpPr>
          <p:grpSpPr>
            <a:xfrm>
              <a:off x="2837637" y="2060848"/>
              <a:ext cx="5770947" cy="2808312"/>
              <a:chOff x="2837637" y="2060848"/>
              <a:chExt cx="5770947" cy="2808312"/>
            </a:xfrm>
          </p:grpSpPr>
          <p:pic>
            <p:nvPicPr>
              <p:cNvPr id="13" name="Picture 14" descr="http://fc07.deviantart.net/fs70/i/2012/201/a/4/the_two_trees_by_montmartre96-d57y01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1753" y="2064947"/>
                <a:ext cx="2456831" cy="280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4" descr="http://3.bp.blogspot.com/-rZBiyBg595U/TvjB0qufToI/AAAAAAAAACw/cLyXfvYEKQs/s1600/entwined.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837637" y="2060848"/>
                <a:ext cx="3314116" cy="280831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2" name="Picture 6" descr="http://www.vangoghingthedistance.com/wp-content/uploads/2010/02/2-4-10_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716" y="2060849"/>
              <a:ext cx="2269231" cy="280831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4" name="Picture 13" descr="bottom_branding.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4676" y="5062248"/>
            <a:ext cx="1798200" cy="1243501"/>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3293" y="2611601"/>
            <a:ext cx="8225819" cy="892044"/>
          </a:xfrm>
          <a:prstGeom prst="rect">
            <a:avLst/>
          </a:prstGeom>
        </p:spPr>
      </p:pic>
      <p:sp>
        <p:nvSpPr>
          <p:cNvPr id="16" name="Subtitle 2">
            <a:extLst>
              <a:ext uri="{FF2B5EF4-FFF2-40B4-BE49-F238E27FC236}">
                <a16:creationId xmlns:a16="http://schemas.microsoft.com/office/drawing/2014/main" id="{707019E2-3E17-AB44-BBB6-913F2F172344}"/>
              </a:ext>
            </a:extLst>
          </p:cNvPr>
          <p:cNvSpPr>
            <a:spLocks noGrp="1"/>
          </p:cNvSpPr>
          <p:nvPr>
            <p:ph type="subTitle" idx="1"/>
          </p:nvPr>
        </p:nvSpPr>
        <p:spPr>
          <a:xfrm>
            <a:off x="491264" y="1570637"/>
            <a:ext cx="7674541" cy="581025"/>
          </a:xfrm>
        </p:spPr>
        <p:txBody>
          <a:bodyPr/>
          <a:lstStyle/>
          <a:p>
            <a:r>
              <a:rPr lang="en-GB" altLang="en-US" dirty="0"/>
              <a:t>How to teach for Foundation doctors </a:t>
            </a:r>
            <a:endParaRPr lang="en-US" dirty="0"/>
          </a:p>
        </p:txBody>
      </p:sp>
    </p:spTree>
    <p:extLst>
      <p:ext uri="{BB962C8B-B14F-4D97-AF65-F5344CB8AC3E}">
        <p14:creationId xmlns:p14="http://schemas.microsoft.com/office/powerpoint/2010/main" val="83974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A-34B3-E746-822E-C64B29868A57}"/>
              </a:ext>
            </a:extLst>
          </p:cNvPr>
          <p:cNvSpPr>
            <a:spLocks noGrp="1"/>
          </p:cNvSpPr>
          <p:nvPr>
            <p:ph type="ctrTitle"/>
          </p:nvPr>
        </p:nvSpPr>
        <p:spPr/>
        <p:txBody>
          <a:bodyPr/>
          <a:lstStyle/>
          <a:p>
            <a:r>
              <a:rPr lang="en-US"/>
              <a:t>2. Large Group Teaching</a:t>
            </a:r>
          </a:p>
        </p:txBody>
      </p:sp>
      <p:sp>
        <p:nvSpPr>
          <p:cNvPr id="3" name="Text Placeholder 2">
            <a:extLst>
              <a:ext uri="{FF2B5EF4-FFF2-40B4-BE49-F238E27FC236}">
                <a16:creationId xmlns:a16="http://schemas.microsoft.com/office/drawing/2014/main" id="{CFCAB8E0-4552-544E-9060-D2E1BFE57859}"/>
              </a:ext>
            </a:extLst>
          </p:cNvPr>
          <p:cNvSpPr>
            <a:spLocks noGrp="1"/>
          </p:cNvSpPr>
          <p:nvPr>
            <p:ph type="body" sz="quarter" idx="13"/>
          </p:nvPr>
        </p:nvSpPr>
        <p:spPr>
          <a:xfrm>
            <a:off x="457201" y="2344390"/>
            <a:ext cx="4619297" cy="3720663"/>
          </a:xfrm>
        </p:spPr>
        <p:txBody>
          <a:bodyPr/>
          <a:lstStyle/>
          <a:p>
            <a:r>
              <a:rPr lang="en-US"/>
              <a:t>Keep it simple</a:t>
            </a:r>
          </a:p>
          <a:p>
            <a:r>
              <a:rPr lang="en-US"/>
              <a:t>Text provides structure</a:t>
            </a:r>
          </a:p>
          <a:p>
            <a:r>
              <a:rPr lang="en-US"/>
              <a:t>Pictures reinforce structure</a:t>
            </a:r>
          </a:p>
          <a:p>
            <a:endParaRPr lang="en-US"/>
          </a:p>
          <a:p>
            <a:endParaRPr lang="en-US"/>
          </a:p>
          <a:p>
            <a:endParaRPr lang="en-US"/>
          </a:p>
          <a:p>
            <a:r>
              <a:rPr lang="en-US"/>
              <a:t>Break it up with interaction where possible</a:t>
            </a:r>
          </a:p>
        </p:txBody>
      </p:sp>
      <p:pic>
        <p:nvPicPr>
          <p:cNvPr id="5" name="Picture Placeholder 4">
            <a:extLst>
              <a:ext uri="{FF2B5EF4-FFF2-40B4-BE49-F238E27FC236}">
                <a16:creationId xmlns:a16="http://schemas.microsoft.com/office/drawing/2014/main" id="{956D330B-BF30-2348-A5E7-42AF0DEF690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sp>
        <p:nvSpPr>
          <p:cNvPr id="7" name="Subtitle 2">
            <a:extLst>
              <a:ext uri="{FF2B5EF4-FFF2-40B4-BE49-F238E27FC236}">
                <a16:creationId xmlns:a16="http://schemas.microsoft.com/office/drawing/2014/main" id="{69DB033B-7A3E-B04A-BA60-5C2A344B84B2}"/>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Environment - Teaching aids: PowerPoint</a:t>
            </a:r>
            <a:r>
              <a:rPr lang="en-GB" altLang="en-US"/>
              <a:t>:</a:t>
            </a:r>
          </a:p>
          <a:p>
            <a:endParaRPr lang="en-US"/>
          </a:p>
        </p:txBody>
      </p:sp>
      <p:sp>
        <p:nvSpPr>
          <p:cNvPr id="6" name="Bent Arrow 5">
            <a:extLst>
              <a:ext uri="{FF2B5EF4-FFF2-40B4-BE49-F238E27FC236}">
                <a16:creationId xmlns:a16="http://schemas.microsoft.com/office/drawing/2014/main" id="{DCCCFB42-DF4C-684C-B153-345F481908CD}"/>
              </a:ext>
            </a:extLst>
          </p:cNvPr>
          <p:cNvSpPr/>
          <p:nvPr/>
        </p:nvSpPr>
        <p:spPr>
          <a:xfrm flipV="1">
            <a:off x="1286362" y="3693278"/>
            <a:ext cx="3657599" cy="1002709"/>
          </a:xfrm>
          <a:prstGeom prst="bentArrow">
            <a:avLst>
              <a:gd name="adj1" fmla="val 25000"/>
              <a:gd name="adj2" fmla="val 19697"/>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9436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7DC8-B098-6442-87C2-A84C0A60F8C3}"/>
              </a:ext>
            </a:extLst>
          </p:cNvPr>
          <p:cNvSpPr>
            <a:spLocks noGrp="1"/>
          </p:cNvSpPr>
          <p:nvPr>
            <p:ph type="ctrTitle"/>
          </p:nvPr>
        </p:nvSpPr>
        <p:spPr/>
        <p:txBody>
          <a:bodyPr/>
          <a:lstStyle/>
          <a:p>
            <a:r>
              <a:rPr lang="en-US"/>
              <a:t>2. Small group teaching</a:t>
            </a:r>
          </a:p>
        </p:txBody>
      </p:sp>
      <p:sp>
        <p:nvSpPr>
          <p:cNvPr id="3" name="Text Placeholder 2">
            <a:extLst>
              <a:ext uri="{FF2B5EF4-FFF2-40B4-BE49-F238E27FC236}">
                <a16:creationId xmlns:a16="http://schemas.microsoft.com/office/drawing/2014/main" id="{983B50F2-B915-BF46-AD90-9C0EF1DCA2F6}"/>
              </a:ext>
            </a:extLst>
          </p:cNvPr>
          <p:cNvSpPr>
            <a:spLocks noGrp="1"/>
          </p:cNvSpPr>
          <p:nvPr>
            <p:ph type="body" sz="quarter" idx="13"/>
          </p:nvPr>
        </p:nvSpPr>
        <p:spPr/>
        <p:txBody>
          <a:bodyPr/>
          <a:lstStyle/>
          <a:p>
            <a:pPr marL="0" indent="0">
              <a:buNone/>
            </a:pPr>
            <a:r>
              <a:rPr lang="en-US"/>
              <a:t>Presentation from small group team</a:t>
            </a:r>
          </a:p>
        </p:txBody>
      </p:sp>
      <p:pic>
        <p:nvPicPr>
          <p:cNvPr id="5" name="Picture Placeholder 4">
            <a:extLst>
              <a:ext uri="{FF2B5EF4-FFF2-40B4-BE49-F238E27FC236}">
                <a16:creationId xmlns:a16="http://schemas.microsoft.com/office/drawing/2014/main" id="{B084FA6C-B4F3-4A4D-AA20-E9F40EB8E3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42822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7DC8-B098-6442-87C2-A84C0A60F8C3}"/>
              </a:ext>
            </a:extLst>
          </p:cNvPr>
          <p:cNvSpPr>
            <a:spLocks noGrp="1"/>
          </p:cNvSpPr>
          <p:nvPr>
            <p:ph type="ctrTitle"/>
          </p:nvPr>
        </p:nvSpPr>
        <p:spPr/>
        <p:txBody>
          <a:bodyPr/>
          <a:lstStyle/>
          <a:p>
            <a:r>
              <a:rPr lang="en-US"/>
              <a:t>2. Small group teaching</a:t>
            </a:r>
          </a:p>
        </p:txBody>
      </p:sp>
      <p:sp>
        <p:nvSpPr>
          <p:cNvPr id="3" name="Text Placeholder 2">
            <a:extLst>
              <a:ext uri="{FF2B5EF4-FFF2-40B4-BE49-F238E27FC236}">
                <a16:creationId xmlns:a16="http://schemas.microsoft.com/office/drawing/2014/main" id="{983B50F2-B915-BF46-AD90-9C0EF1DCA2F6}"/>
              </a:ext>
            </a:extLst>
          </p:cNvPr>
          <p:cNvSpPr>
            <a:spLocks noGrp="1"/>
          </p:cNvSpPr>
          <p:nvPr>
            <p:ph type="body" sz="quarter" idx="13"/>
          </p:nvPr>
        </p:nvSpPr>
        <p:spPr/>
        <p:txBody>
          <a:bodyPr/>
          <a:lstStyle/>
          <a:p>
            <a:r>
              <a:rPr lang="en-US"/>
              <a:t>Interactive</a:t>
            </a:r>
          </a:p>
          <a:p>
            <a:pPr marL="457189" lvl="1" indent="0">
              <a:buNone/>
            </a:pPr>
            <a:r>
              <a:rPr lang="en-US" sz="1800"/>
              <a:t>Encourages participation</a:t>
            </a:r>
          </a:p>
          <a:p>
            <a:pPr marL="377816" lvl="1">
              <a:buFont typeface="Arial" panose="020B0604020202020204" pitchFamily="34" charset="0"/>
              <a:buChar char="•"/>
            </a:pPr>
            <a:r>
              <a:rPr lang="en-US"/>
              <a:t>Allows questions</a:t>
            </a:r>
          </a:p>
          <a:p>
            <a:pPr marL="377816" lvl="1">
              <a:buFont typeface="Arial" panose="020B0604020202020204" pitchFamily="34" charset="0"/>
              <a:buChar char="•"/>
            </a:pPr>
            <a:r>
              <a:rPr lang="en-US"/>
              <a:t>Applicable to clinical settings</a:t>
            </a:r>
          </a:p>
          <a:p>
            <a:pPr marL="57148" indent="0">
              <a:buNone/>
            </a:pPr>
            <a:r>
              <a:rPr lang="en-US"/>
              <a:t>But</a:t>
            </a:r>
          </a:p>
          <a:p>
            <a:pPr marL="447663" lvl="1" indent="-447663">
              <a:buFont typeface="Arial" panose="020B0604020202020204" pitchFamily="34" charset="0"/>
              <a:buChar char="•"/>
            </a:pPr>
            <a:r>
              <a:rPr lang="en-US"/>
              <a:t>Time consuming</a:t>
            </a:r>
          </a:p>
          <a:p>
            <a:pPr marL="447663" lvl="1" indent="-447663">
              <a:buFont typeface="Arial" panose="020B0604020202020204" pitchFamily="34" charset="0"/>
              <a:buChar char="•"/>
            </a:pPr>
            <a:r>
              <a:rPr lang="en-US"/>
              <a:t>Can cause confusion if not well-structured</a:t>
            </a:r>
          </a:p>
          <a:p>
            <a:pPr marL="447663" lvl="1" indent="-447663">
              <a:buFont typeface="Arial" panose="020B0604020202020204" pitchFamily="34" charset="0"/>
              <a:buChar char="•"/>
            </a:pPr>
            <a:r>
              <a:rPr lang="en-US"/>
              <a:t>Less controlled</a:t>
            </a:r>
          </a:p>
        </p:txBody>
      </p:sp>
      <p:pic>
        <p:nvPicPr>
          <p:cNvPr id="5" name="Picture Placeholder 4">
            <a:extLst>
              <a:ext uri="{FF2B5EF4-FFF2-40B4-BE49-F238E27FC236}">
                <a16:creationId xmlns:a16="http://schemas.microsoft.com/office/drawing/2014/main" id="{B084FA6C-B4F3-4A4D-AA20-E9F40EB8E3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Subtitle 2">
            <a:extLst>
              <a:ext uri="{FF2B5EF4-FFF2-40B4-BE49-F238E27FC236}">
                <a16:creationId xmlns:a16="http://schemas.microsoft.com/office/drawing/2014/main" id="{D0EF4DC0-E6D3-2C4A-9775-2DE07DDE9D56}"/>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Advantages and disadvantages</a:t>
            </a:r>
            <a:r>
              <a:rPr lang="en-GB" altLang="en-US"/>
              <a:t>:</a:t>
            </a:r>
          </a:p>
          <a:p>
            <a:endParaRPr lang="en-US"/>
          </a:p>
        </p:txBody>
      </p:sp>
    </p:spTree>
    <p:extLst>
      <p:ext uri="{BB962C8B-B14F-4D97-AF65-F5344CB8AC3E}">
        <p14:creationId xmlns:p14="http://schemas.microsoft.com/office/powerpoint/2010/main" val="241987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7DC8-B098-6442-87C2-A84C0A60F8C3}"/>
              </a:ext>
            </a:extLst>
          </p:cNvPr>
          <p:cNvSpPr>
            <a:spLocks noGrp="1"/>
          </p:cNvSpPr>
          <p:nvPr>
            <p:ph type="ctrTitle"/>
          </p:nvPr>
        </p:nvSpPr>
        <p:spPr/>
        <p:txBody>
          <a:bodyPr/>
          <a:lstStyle/>
          <a:p>
            <a:r>
              <a:rPr lang="en-US"/>
              <a:t>2. Small group teaching</a:t>
            </a:r>
          </a:p>
        </p:txBody>
      </p:sp>
      <p:sp>
        <p:nvSpPr>
          <p:cNvPr id="3" name="Text Placeholder 2">
            <a:extLst>
              <a:ext uri="{FF2B5EF4-FFF2-40B4-BE49-F238E27FC236}">
                <a16:creationId xmlns:a16="http://schemas.microsoft.com/office/drawing/2014/main" id="{983B50F2-B915-BF46-AD90-9C0EF1DCA2F6}"/>
              </a:ext>
            </a:extLst>
          </p:cNvPr>
          <p:cNvSpPr>
            <a:spLocks noGrp="1"/>
          </p:cNvSpPr>
          <p:nvPr>
            <p:ph type="body" sz="quarter" idx="13"/>
          </p:nvPr>
        </p:nvSpPr>
        <p:spPr/>
        <p:txBody>
          <a:bodyPr/>
          <a:lstStyle/>
          <a:p>
            <a:pPr lvl="0"/>
            <a:r>
              <a:rPr lang="en-US">
                <a:solidFill>
                  <a:prstClr val="black"/>
                </a:solidFill>
              </a:rPr>
              <a:t>Environment</a:t>
            </a:r>
          </a:p>
          <a:p>
            <a:pPr marL="0" lvl="0" indent="0">
              <a:buNone/>
            </a:pPr>
            <a:r>
              <a:rPr lang="en-US" sz="1800">
                <a:solidFill>
                  <a:prstClr val="black"/>
                </a:solidFill>
              </a:rPr>
              <a:t>	Teaching aids</a:t>
            </a:r>
          </a:p>
          <a:p>
            <a:pPr lvl="0"/>
            <a:r>
              <a:rPr lang="en-US">
                <a:solidFill>
                  <a:prstClr val="black"/>
                </a:solidFill>
              </a:rPr>
              <a:t>Set</a:t>
            </a:r>
          </a:p>
          <a:p>
            <a:pPr marL="0" lvl="0" indent="0">
              <a:buNone/>
            </a:pPr>
            <a:r>
              <a:rPr lang="en-US" sz="1800">
                <a:solidFill>
                  <a:prstClr val="black"/>
                </a:solidFill>
              </a:rPr>
              <a:t>	Learning Aims and Objectives</a:t>
            </a:r>
          </a:p>
          <a:p>
            <a:pPr lvl="0"/>
            <a:r>
              <a:rPr lang="en-US">
                <a:solidFill>
                  <a:prstClr val="black"/>
                </a:solidFill>
              </a:rPr>
              <a:t>Dialogue</a:t>
            </a:r>
          </a:p>
          <a:p>
            <a:pPr lvl="0"/>
            <a:r>
              <a:rPr lang="en-US">
                <a:solidFill>
                  <a:prstClr val="black"/>
                </a:solidFill>
              </a:rPr>
              <a:t>Closure</a:t>
            </a:r>
            <a:endParaRPr lang="en-US"/>
          </a:p>
        </p:txBody>
      </p:sp>
      <p:pic>
        <p:nvPicPr>
          <p:cNvPr id="5" name="Picture Placeholder 4">
            <a:extLst>
              <a:ext uri="{FF2B5EF4-FFF2-40B4-BE49-F238E27FC236}">
                <a16:creationId xmlns:a16="http://schemas.microsoft.com/office/drawing/2014/main" id="{B084FA6C-B4F3-4A4D-AA20-E9F40EB8E3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Subtitle 2">
            <a:extLst>
              <a:ext uri="{FF2B5EF4-FFF2-40B4-BE49-F238E27FC236}">
                <a16:creationId xmlns:a16="http://schemas.microsoft.com/office/drawing/2014/main" id="{12FA624C-BAFD-E049-A425-3430AAE867ED}"/>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How to make it effective</a:t>
            </a:r>
            <a:r>
              <a:rPr lang="en-GB" altLang="en-US"/>
              <a:t>:</a:t>
            </a:r>
          </a:p>
        </p:txBody>
      </p:sp>
    </p:spTree>
    <p:extLst>
      <p:ext uri="{BB962C8B-B14F-4D97-AF65-F5344CB8AC3E}">
        <p14:creationId xmlns:p14="http://schemas.microsoft.com/office/powerpoint/2010/main" val="4221937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7DC8-B098-6442-87C2-A84C0A60F8C3}"/>
              </a:ext>
            </a:extLst>
          </p:cNvPr>
          <p:cNvSpPr>
            <a:spLocks noGrp="1"/>
          </p:cNvSpPr>
          <p:nvPr>
            <p:ph type="ctrTitle"/>
          </p:nvPr>
        </p:nvSpPr>
        <p:spPr/>
        <p:txBody>
          <a:bodyPr/>
          <a:lstStyle/>
          <a:p>
            <a:r>
              <a:rPr lang="en-US"/>
              <a:t>2. Small group teaching</a:t>
            </a:r>
          </a:p>
        </p:txBody>
      </p:sp>
      <p:pic>
        <p:nvPicPr>
          <p:cNvPr id="5" name="Picture Placeholder 4">
            <a:extLst>
              <a:ext uri="{FF2B5EF4-FFF2-40B4-BE49-F238E27FC236}">
                <a16:creationId xmlns:a16="http://schemas.microsoft.com/office/drawing/2014/main" id="{B084FA6C-B4F3-4A4D-AA20-E9F40EB8E3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Subtitle 2">
            <a:extLst>
              <a:ext uri="{FF2B5EF4-FFF2-40B4-BE49-F238E27FC236}">
                <a16:creationId xmlns:a16="http://schemas.microsoft.com/office/drawing/2014/main" id="{D0EF4DC0-E6D3-2C4A-9775-2DE07DDE9D56}"/>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Environment</a:t>
            </a:r>
            <a:endParaRPr lang="en-GB" altLang="en-US"/>
          </a:p>
          <a:p>
            <a:pPr lvl="1"/>
            <a:endParaRPr lang="en-US"/>
          </a:p>
        </p:txBody>
      </p:sp>
      <p:sp>
        <p:nvSpPr>
          <p:cNvPr id="55" name="Oval 54">
            <a:extLst>
              <a:ext uri="{FF2B5EF4-FFF2-40B4-BE49-F238E27FC236}">
                <a16:creationId xmlns:a16="http://schemas.microsoft.com/office/drawing/2014/main" id="{0EB849F0-A879-CD43-A08C-AB44A02E9032}"/>
              </a:ext>
            </a:extLst>
          </p:cNvPr>
          <p:cNvSpPr/>
          <p:nvPr/>
        </p:nvSpPr>
        <p:spPr>
          <a:xfrm>
            <a:off x="2137485" y="1954213"/>
            <a:ext cx="371959" cy="3543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7BFAC49D-1EB4-364B-82FA-821EC2EFDC3B}"/>
              </a:ext>
            </a:extLst>
          </p:cNvPr>
          <p:cNvSpPr/>
          <p:nvPr/>
        </p:nvSpPr>
        <p:spPr>
          <a:xfrm>
            <a:off x="1730207" y="4510293"/>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DAB4A90C-772A-0D4E-99DA-16978123BCF5}"/>
              </a:ext>
            </a:extLst>
          </p:cNvPr>
          <p:cNvSpPr/>
          <p:nvPr/>
        </p:nvSpPr>
        <p:spPr>
          <a:xfrm>
            <a:off x="2650094" y="4547745"/>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BCDF55DF-40B4-0747-9ABE-00294239A2AD}"/>
              </a:ext>
            </a:extLst>
          </p:cNvPr>
          <p:cNvSpPr/>
          <p:nvPr/>
        </p:nvSpPr>
        <p:spPr>
          <a:xfrm>
            <a:off x="1482158" y="2461886"/>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F285163-F6FA-EA48-B7FA-068F8A54DBA9}"/>
              </a:ext>
            </a:extLst>
          </p:cNvPr>
          <p:cNvSpPr/>
          <p:nvPr/>
        </p:nvSpPr>
        <p:spPr>
          <a:xfrm>
            <a:off x="1533062" y="2770434"/>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4A7708EB-EE9E-5641-82C3-D9A4AE58B386}"/>
              </a:ext>
            </a:extLst>
          </p:cNvPr>
          <p:cNvSpPr/>
          <p:nvPr/>
        </p:nvSpPr>
        <p:spPr>
          <a:xfrm>
            <a:off x="1806537" y="303698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6491D47-44D8-174B-92C0-5C939822CD0E}"/>
              </a:ext>
            </a:extLst>
          </p:cNvPr>
          <p:cNvSpPr/>
          <p:nvPr/>
        </p:nvSpPr>
        <p:spPr>
          <a:xfrm>
            <a:off x="2275113" y="313958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35814F2B-5C47-7846-BCB3-63C79D46AE50}"/>
              </a:ext>
            </a:extLst>
          </p:cNvPr>
          <p:cNvSpPr/>
          <p:nvPr/>
        </p:nvSpPr>
        <p:spPr>
          <a:xfrm>
            <a:off x="2650105" y="2910989"/>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9CBA637-06E6-7440-8B28-02ACF417C38C}"/>
              </a:ext>
            </a:extLst>
          </p:cNvPr>
          <p:cNvSpPr/>
          <p:nvPr/>
        </p:nvSpPr>
        <p:spPr>
          <a:xfrm>
            <a:off x="2861369" y="2558493"/>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006CE8C7-6339-E248-B2CA-37C395B16F90}"/>
              </a:ext>
            </a:extLst>
          </p:cNvPr>
          <p:cNvSpPr/>
          <p:nvPr/>
        </p:nvSpPr>
        <p:spPr>
          <a:xfrm>
            <a:off x="1640907" y="2121870"/>
            <a:ext cx="1365135" cy="1142743"/>
          </a:xfrm>
          <a:prstGeom prst="ellipse">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a:extLst>
              <a:ext uri="{FF2B5EF4-FFF2-40B4-BE49-F238E27FC236}">
                <a16:creationId xmlns:a16="http://schemas.microsoft.com/office/drawing/2014/main" id="{2DA19C9B-8E3A-1248-990B-E97D647445FD}"/>
              </a:ext>
            </a:extLst>
          </p:cNvPr>
          <p:cNvSpPr/>
          <p:nvPr/>
        </p:nvSpPr>
        <p:spPr>
          <a:xfrm>
            <a:off x="2104738" y="4301813"/>
            <a:ext cx="371959" cy="3543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A68E06C-1F72-2B47-9AC8-EE1E8262AA61}"/>
              </a:ext>
            </a:extLst>
          </p:cNvPr>
          <p:cNvSpPr/>
          <p:nvPr/>
        </p:nvSpPr>
        <p:spPr>
          <a:xfrm>
            <a:off x="1482149" y="4808774"/>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A45D01B-0F78-B34D-A055-4067FF80BCFE}"/>
              </a:ext>
            </a:extLst>
          </p:cNvPr>
          <p:cNvSpPr/>
          <p:nvPr/>
        </p:nvSpPr>
        <p:spPr>
          <a:xfrm>
            <a:off x="1533051" y="5117322"/>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913B193B-0220-1D42-9D60-E3B84DB7B800}"/>
              </a:ext>
            </a:extLst>
          </p:cNvPr>
          <p:cNvSpPr/>
          <p:nvPr/>
        </p:nvSpPr>
        <p:spPr>
          <a:xfrm>
            <a:off x="1806526" y="5383875"/>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36B0AD2F-9681-FB4C-BD3E-3BD360DA6E0E}"/>
              </a:ext>
            </a:extLst>
          </p:cNvPr>
          <p:cNvSpPr/>
          <p:nvPr/>
        </p:nvSpPr>
        <p:spPr>
          <a:xfrm>
            <a:off x="2275102" y="5486475"/>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8726130-20C2-9A46-AE95-55969694E52D}"/>
              </a:ext>
            </a:extLst>
          </p:cNvPr>
          <p:cNvSpPr/>
          <p:nvPr/>
        </p:nvSpPr>
        <p:spPr>
          <a:xfrm>
            <a:off x="2650094" y="525787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7ACD625-497A-6E44-9A2F-32F2ECDDADF0}"/>
              </a:ext>
            </a:extLst>
          </p:cNvPr>
          <p:cNvSpPr/>
          <p:nvPr/>
        </p:nvSpPr>
        <p:spPr>
          <a:xfrm>
            <a:off x="2861358" y="4905381"/>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951E447-D008-5749-ABEB-72EE7D8C4113}"/>
              </a:ext>
            </a:extLst>
          </p:cNvPr>
          <p:cNvSpPr/>
          <p:nvPr/>
        </p:nvSpPr>
        <p:spPr>
          <a:xfrm>
            <a:off x="1640898" y="4468758"/>
            <a:ext cx="1365135" cy="1142743"/>
          </a:xfrm>
          <a:prstGeom prst="ellipse">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TextBox 109">
            <a:extLst>
              <a:ext uri="{FF2B5EF4-FFF2-40B4-BE49-F238E27FC236}">
                <a16:creationId xmlns:a16="http://schemas.microsoft.com/office/drawing/2014/main" id="{DF95E073-9EF5-9D4E-B714-25CC31BFAA6F}"/>
              </a:ext>
            </a:extLst>
          </p:cNvPr>
          <p:cNvSpPr txBox="1"/>
          <p:nvPr/>
        </p:nvSpPr>
        <p:spPr>
          <a:xfrm>
            <a:off x="1982205" y="3701977"/>
            <a:ext cx="441146" cy="369332"/>
          </a:xfrm>
          <a:prstGeom prst="rect">
            <a:avLst/>
          </a:prstGeom>
          <a:noFill/>
        </p:spPr>
        <p:txBody>
          <a:bodyPr wrap="none" rtlCol="0">
            <a:spAutoFit/>
          </a:bodyPr>
          <a:lstStyle/>
          <a:p>
            <a:r>
              <a:rPr lang="en-US"/>
              <a:t>Or</a:t>
            </a:r>
          </a:p>
        </p:txBody>
      </p:sp>
    </p:spTree>
    <p:extLst>
      <p:ext uri="{BB962C8B-B14F-4D97-AF65-F5344CB8AC3E}">
        <p14:creationId xmlns:p14="http://schemas.microsoft.com/office/powerpoint/2010/main" val="201114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7DC8-B098-6442-87C2-A84C0A60F8C3}"/>
              </a:ext>
            </a:extLst>
          </p:cNvPr>
          <p:cNvSpPr>
            <a:spLocks noGrp="1"/>
          </p:cNvSpPr>
          <p:nvPr>
            <p:ph type="ctrTitle"/>
          </p:nvPr>
        </p:nvSpPr>
        <p:spPr/>
        <p:txBody>
          <a:bodyPr/>
          <a:lstStyle/>
          <a:p>
            <a:r>
              <a:rPr lang="en-US"/>
              <a:t>2. Small group teaching</a:t>
            </a:r>
          </a:p>
        </p:txBody>
      </p:sp>
      <p:pic>
        <p:nvPicPr>
          <p:cNvPr id="5" name="Picture Placeholder 4">
            <a:extLst>
              <a:ext uri="{FF2B5EF4-FFF2-40B4-BE49-F238E27FC236}">
                <a16:creationId xmlns:a16="http://schemas.microsoft.com/office/drawing/2014/main" id="{B084FA6C-B4F3-4A4D-AA20-E9F40EB8E3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Subtitle 2">
            <a:extLst>
              <a:ext uri="{FF2B5EF4-FFF2-40B4-BE49-F238E27FC236}">
                <a16:creationId xmlns:a16="http://schemas.microsoft.com/office/drawing/2014/main" id="{D0EF4DC0-E6D3-2C4A-9775-2DE07DDE9D56}"/>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Environment</a:t>
            </a:r>
            <a:endParaRPr lang="en-GB" altLang="en-US"/>
          </a:p>
          <a:p>
            <a:pPr lvl="1"/>
            <a:endParaRPr lang="en-US"/>
          </a:p>
        </p:txBody>
      </p:sp>
      <p:sp>
        <p:nvSpPr>
          <p:cNvPr id="55" name="Oval 54">
            <a:extLst>
              <a:ext uri="{FF2B5EF4-FFF2-40B4-BE49-F238E27FC236}">
                <a16:creationId xmlns:a16="http://schemas.microsoft.com/office/drawing/2014/main" id="{0EB849F0-A879-CD43-A08C-AB44A02E9032}"/>
              </a:ext>
            </a:extLst>
          </p:cNvPr>
          <p:cNvSpPr/>
          <p:nvPr/>
        </p:nvSpPr>
        <p:spPr>
          <a:xfrm>
            <a:off x="2104747" y="1954925"/>
            <a:ext cx="371959" cy="3543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7BFAC49D-1EB4-364B-82FA-821EC2EFDC3B}"/>
              </a:ext>
            </a:extLst>
          </p:cNvPr>
          <p:cNvSpPr/>
          <p:nvPr/>
        </p:nvSpPr>
        <p:spPr>
          <a:xfrm>
            <a:off x="1759142" y="4278801"/>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DAB4A90C-772A-0D4E-99DA-16978123BCF5}"/>
              </a:ext>
            </a:extLst>
          </p:cNvPr>
          <p:cNvSpPr/>
          <p:nvPr/>
        </p:nvSpPr>
        <p:spPr>
          <a:xfrm>
            <a:off x="2679030" y="4316253"/>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BCDF55DF-40B4-0747-9ABE-00294239A2AD}"/>
              </a:ext>
            </a:extLst>
          </p:cNvPr>
          <p:cNvSpPr/>
          <p:nvPr/>
        </p:nvSpPr>
        <p:spPr>
          <a:xfrm>
            <a:off x="1482158" y="2461886"/>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F285163-F6FA-EA48-B7FA-068F8A54DBA9}"/>
              </a:ext>
            </a:extLst>
          </p:cNvPr>
          <p:cNvSpPr/>
          <p:nvPr/>
        </p:nvSpPr>
        <p:spPr>
          <a:xfrm>
            <a:off x="1533062" y="2770434"/>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4A7708EB-EE9E-5641-82C3-D9A4AE58B386}"/>
              </a:ext>
            </a:extLst>
          </p:cNvPr>
          <p:cNvSpPr/>
          <p:nvPr/>
        </p:nvSpPr>
        <p:spPr>
          <a:xfrm>
            <a:off x="1806537" y="303698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6491D47-44D8-174B-92C0-5C939822CD0E}"/>
              </a:ext>
            </a:extLst>
          </p:cNvPr>
          <p:cNvSpPr/>
          <p:nvPr/>
        </p:nvSpPr>
        <p:spPr>
          <a:xfrm>
            <a:off x="2275113" y="313958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35814F2B-5C47-7846-BCB3-63C79D46AE50}"/>
              </a:ext>
            </a:extLst>
          </p:cNvPr>
          <p:cNvSpPr/>
          <p:nvPr/>
        </p:nvSpPr>
        <p:spPr>
          <a:xfrm>
            <a:off x="2650105" y="2910989"/>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9CBA637-06E6-7440-8B28-02ACF417C38C}"/>
              </a:ext>
            </a:extLst>
          </p:cNvPr>
          <p:cNvSpPr/>
          <p:nvPr/>
        </p:nvSpPr>
        <p:spPr>
          <a:xfrm>
            <a:off x="2861369" y="2558493"/>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006CE8C7-6339-E248-B2CA-37C395B16F90}"/>
              </a:ext>
            </a:extLst>
          </p:cNvPr>
          <p:cNvSpPr/>
          <p:nvPr/>
        </p:nvSpPr>
        <p:spPr>
          <a:xfrm>
            <a:off x="1640907" y="2121870"/>
            <a:ext cx="1365135" cy="1142743"/>
          </a:xfrm>
          <a:prstGeom prst="ellipse">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a:extLst>
              <a:ext uri="{FF2B5EF4-FFF2-40B4-BE49-F238E27FC236}">
                <a16:creationId xmlns:a16="http://schemas.microsoft.com/office/drawing/2014/main" id="{2DA19C9B-8E3A-1248-990B-E97D647445FD}"/>
              </a:ext>
            </a:extLst>
          </p:cNvPr>
          <p:cNvSpPr/>
          <p:nvPr/>
        </p:nvSpPr>
        <p:spPr>
          <a:xfrm>
            <a:off x="2133673" y="4070322"/>
            <a:ext cx="371959" cy="3543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A68E06C-1F72-2B47-9AC8-EE1E8262AA61}"/>
              </a:ext>
            </a:extLst>
          </p:cNvPr>
          <p:cNvSpPr/>
          <p:nvPr/>
        </p:nvSpPr>
        <p:spPr>
          <a:xfrm>
            <a:off x="1511083" y="4577282"/>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A45D01B-0F78-B34D-A055-4067FF80BCFE}"/>
              </a:ext>
            </a:extLst>
          </p:cNvPr>
          <p:cNvSpPr/>
          <p:nvPr/>
        </p:nvSpPr>
        <p:spPr>
          <a:xfrm>
            <a:off x="1561986" y="4885830"/>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913B193B-0220-1D42-9D60-E3B84DB7B800}"/>
              </a:ext>
            </a:extLst>
          </p:cNvPr>
          <p:cNvSpPr/>
          <p:nvPr/>
        </p:nvSpPr>
        <p:spPr>
          <a:xfrm>
            <a:off x="1835462" y="5152385"/>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36B0AD2F-9681-FB4C-BD3E-3BD360DA6E0E}"/>
              </a:ext>
            </a:extLst>
          </p:cNvPr>
          <p:cNvSpPr/>
          <p:nvPr/>
        </p:nvSpPr>
        <p:spPr>
          <a:xfrm>
            <a:off x="2304038" y="5254985"/>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8726130-20C2-9A46-AE95-55969694E52D}"/>
              </a:ext>
            </a:extLst>
          </p:cNvPr>
          <p:cNvSpPr/>
          <p:nvPr/>
        </p:nvSpPr>
        <p:spPr>
          <a:xfrm>
            <a:off x="2679030" y="5026385"/>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7ACD625-497A-6E44-9A2F-32F2ECDDADF0}"/>
              </a:ext>
            </a:extLst>
          </p:cNvPr>
          <p:cNvSpPr/>
          <p:nvPr/>
        </p:nvSpPr>
        <p:spPr>
          <a:xfrm>
            <a:off x="2890294" y="4673889"/>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951E447-D008-5749-ABEB-72EE7D8C4113}"/>
              </a:ext>
            </a:extLst>
          </p:cNvPr>
          <p:cNvSpPr/>
          <p:nvPr/>
        </p:nvSpPr>
        <p:spPr>
          <a:xfrm>
            <a:off x="1669833" y="4237268"/>
            <a:ext cx="1365135" cy="1142743"/>
          </a:xfrm>
          <a:prstGeom prst="ellipse">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 name="Straight Arrow Connector 3">
            <a:extLst>
              <a:ext uri="{FF2B5EF4-FFF2-40B4-BE49-F238E27FC236}">
                <a16:creationId xmlns:a16="http://schemas.microsoft.com/office/drawing/2014/main" id="{5CAAF043-BEB8-4249-9683-82051CF31312}"/>
              </a:ext>
            </a:extLst>
          </p:cNvPr>
          <p:cNvCxnSpPr>
            <a:cxnSpLocks/>
          </p:cNvCxnSpPr>
          <p:nvPr/>
        </p:nvCxnSpPr>
        <p:spPr>
          <a:xfrm flipH="1">
            <a:off x="1759141" y="2307633"/>
            <a:ext cx="402915" cy="20988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2279AC70-C0C8-DE47-A5A7-1F0CF648D030}"/>
              </a:ext>
            </a:extLst>
          </p:cNvPr>
          <p:cNvCxnSpPr>
            <a:cxnSpLocks/>
            <a:endCxn id="93" idx="7"/>
          </p:cNvCxnSpPr>
          <p:nvPr/>
        </p:nvCxnSpPr>
        <p:spPr>
          <a:xfrm flipH="1">
            <a:off x="1748155" y="2332898"/>
            <a:ext cx="460035" cy="47443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FA9CDF93-817D-9347-9966-AEFB9B351458}"/>
              </a:ext>
            </a:extLst>
          </p:cNvPr>
          <p:cNvCxnSpPr>
            <a:cxnSpLocks/>
            <a:stCxn id="104" idx="7"/>
          </p:cNvCxnSpPr>
          <p:nvPr/>
        </p:nvCxnSpPr>
        <p:spPr>
          <a:xfrm flipV="1">
            <a:off x="1777081" y="4777432"/>
            <a:ext cx="1107171" cy="14530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E0F86DEE-4AE5-174B-A6D7-7C1FEB0D63EB}"/>
              </a:ext>
            </a:extLst>
          </p:cNvPr>
          <p:cNvCxnSpPr>
            <a:cxnSpLocks/>
            <a:endCxn id="104" idx="7"/>
          </p:cNvCxnSpPr>
          <p:nvPr/>
        </p:nvCxnSpPr>
        <p:spPr>
          <a:xfrm flipH="1">
            <a:off x="1777080" y="4357616"/>
            <a:ext cx="373112" cy="5651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29C4A2DF-728F-6440-8D4F-BF43ABB48570}"/>
              </a:ext>
            </a:extLst>
          </p:cNvPr>
          <p:cNvCxnSpPr>
            <a:cxnSpLocks/>
          </p:cNvCxnSpPr>
          <p:nvPr/>
        </p:nvCxnSpPr>
        <p:spPr>
          <a:xfrm flipH="1">
            <a:off x="2034139" y="4426853"/>
            <a:ext cx="173435" cy="701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0A27996-3BD2-5243-A508-1AC0DB5B78CF}"/>
              </a:ext>
            </a:extLst>
          </p:cNvPr>
          <p:cNvCxnSpPr>
            <a:cxnSpLocks/>
            <a:endCxn id="106" idx="0"/>
          </p:cNvCxnSpPr>
          <p:nvPr/>
        </p:nvCxnSpPr>
        <p:spPr>
          <a:xfrm>
            <a:off x="2323473" y="4424772"/>
            <a:ext cx="106563" cy="83021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3B2A078-A31E-C34C-95BC-9C5803327D03}"/>
              </a:ext>
            </a:extLst>
          </p:cNvPr>
          <p:cNvCxnSpPr>
            <a:cxnSpLocks/>
            <a:endCxn id="108" idx="1"/>
          </p:cNvCxnSpPr>
          <p:nvPr/>
        </p:nvCxnSpPr>
        <p:spPr>
          <a:xfrm>
            <a:off x="2456289" y="4333901"/>
            <a:ext cx="470907" cy="37689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4B0DB818-50D6-B74C-ABAA-21C8DB75DE6B}"/>
              </a:ext>
            </a:extLst>
          </p:cNvPr>
          <p:cNvCxnSpPr>
            <a:cxnSpLocks/>
          </p:cNvCxnSpPr>
          <p:nvPr/>
        </p:nvCxnSpPr>
        <p:spPr>
          <a:xfrm>
            <a:off x="2404730" y="4422422"/>
            <a:ext cx="337217" cy="57204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64EC0445-7A67-4E47-8A34-182CAE147CEE}"/>
              </a:ext>
            </a:extLst>
          </p:cNvPr>
          <p:cNvCxnSpPr>
            <a:cxnSpLocks/>
          </p:cNvCxnSpPr>
          <p:nvPr/>
        </p:nvCxnSpPr>
        <p:spPr>
          <a:xfrm flipH="1">
            <a:off x="2011141" y="2337896"/>
            <a:ext cx="279585" cy="67401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56D122BF-092A-4A4D-96B9-7B44A5CD62D7}"/>
              </a:ext>
            </a:extLst>
          </p:cNvPr>
          <p:cNvCxnSpPr>
            <a:cxnSpLocks/>
          </p:cNvCxnSpPr>
          <p:nvPr/>
        </p:nvCxnSpPr>
        <p:spPr>
          <a:xfrm>
            <a:off x="2410417" y="2307838"/>
            <a:ext cx="301419" cy="57764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D14C7E69-C2E0-B348-9BD4-D7A40E28EB78}"/>
              </a:ext>
            </a:extLst>
          </p:cNvPr>
          <p:cNvCxnSpPr>
            <a:cxnSpLocks/>
            <a:stCxn id="103" idx="6"/>
          </p:cNvCxnSpPr>
          <p:nvPr/>
        </p:nvCxnSpPr>
        <p:spPr>
          <a:xfrm>
            <a:off x="1763081" y="4703283"/>
            <a:ext cx="615016" cy="56873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EFFB3410-390C-F74A-8A11-78C62FFBDFE5}"/>
              </a:ext>
            </a:extLst>
          </p:cNvPr>
          <p:cNvCxnSpPr>
            <a:cxnSpLocks/>
          </p:cNvCxnSpPr>
          <p:nvPr/>
        </p:nvCxnSpPr>
        <p:spPr>
          <a:xfrm flipH="1">
            <a:off x="2058535" y="5003230"/>
            <a:ext cx="604131" cy="10294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25E304B9-7CC5-0043-8291-2D3310EB4634}"/>
              </a:ext>
            </a:extLst>
          </p:cNvPr>
          <p:cNvCxnSpPr>
            <a:cxnSpLocks/>
            <a:endCxn id="95" idx="0"/>
          </p:cNvCxnSpPr>
          <p:nvPr/>
        </p:nvCxnSpPr>
        <p:spPr>
          <a:xfrm>
            <a:off x="2334839" y="2344709"/>
            <a:ext cx="66272" cy="79487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2F5134A3-E56C-DF4C-8A87-9FD85A30E1EB}"/>
              </a:ext>
            </a:extLst>
          </p:cNvPr>
          <p:cNvCxnSpPr>
            <a:cxnSpLocks/>
            <a:stCxn id="103" idx="6"/>
            <a:endCxn id="105" idx="1"/>
          </p:cNvCxnSpPr>
          <p:nvPr/>
        </p:nvCxnSpPr>
        <p:spPr>
          <a:xfrm>
            <a:off x="1763081" y="4703281"/>
            <a:ext cx="109283" cy="48600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0592A2C0-1E65-824D-8B6E-A13C4ACEEB5B}"/>
              </a:ext>
            </a:extLst>
          </p:cNvPr>
          <p:cNvCxnSpPr>
            <a:cxnSpLocks/>
            <a:endCxn id="97" idx="1"/>
          </p:cNvCxnSpPr>
          <p:nvPr/>
        </p:nvCxnSpPr>
        <p:spPr>
          <a:xfrm>
            <a:off x="2473994" y="2231497"/>
            <a:ext cx="424279" cy="36389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600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7DC8-B098-6442-87C2-A84C0A60F8C3}"/>
              </a:ext>
            </a:extLst>
          </p:cNvPr>
          <p:cNvSpPr>
            <a:spLocks noGrp="1"/>
          </p:cNvSpPr>
          <p:nvPr>
            <p:ph type="ctrTitle"/>
          </p:nvPr>
        </p:nvSpPr>
        <p:spPr/>
        <p:txBody>
          <a:bodyPr/>
          <a:lstStyle/>
          <a:p>
            <a:r>
              <a:rPr lang="en-US"/>
              <a:t>2. Small group teaching</a:t>
            </a:r>
          </a:p>
        </p:txBody>
      </p:sp>
      <p:pic>
        <p:nvPicPr>
          <p:cNvPr id="5" name="Picture Placeholder 4">
            <a:extLst>
              <a:ext uri="{FF2B5EF4-FFF2-40B4-BE49-F238E27FC236}">
                <a16:creationId xmlns:a16="http://schemas.microsoft.com/office/drawing/2014/main" id="{B084FA6C-B4F3-4A4D-AA20-E9F40EB8E3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Subtitle 2">
            <a:extLst>
              <a:ext uri="{FF2B5EF4-FFF2-40B4-BE49-F238E27FC236}">
                <a16:creationId xmlns:a16="http://schemas.microsoft.com/office/drawing/2014/main" id="{D0EF4DC0-E6D3-2C4A-9775-2DE07DDE9D56}"/>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Teaching aids</a:t>
            </a:r>
            <a:endParaRPr lang="en-GB" altLang="en-US"/>
          </a:p>
          <a:p>
            <a:pPr marL="457189" lvl="1" indent="0">
              <a:buNone/>
            </a:pPr>
            <a:endParaRPr lang="en-US"/>
          </a:p>
        </p:txBody>
      </p:sp>
      <p:sp>
        <p:nvSpPr>
          <p:cNvPr id="3" name="TextBox 2">
            <a:extLst>
              <a:ext uri="{FF2B5EF4-FFF2-40B4-BE49-F238E27FC236}">
                <a16:creationId xmlns:a16="http://schemas.microsoft.com/office/drawing/2014/main" id="{F67D5B72-B4D0-174C-91FD-88F8D5BD131D}"/>
              </a:ext>
            </a:extLst>
          </p:cNvPr>
          <p:cNvSpPr txBox="1"/>
          <p:nvPr/>
        </p:nvSpPr>
        <p:spPr>
          <a:xfrm>
            <a:off x="688692" y="5139159"/>
            <a:ext cx="2777925" cy="369332"/>
          </a:xfrm>
          <a:prstGeom prst="rect">
            <a:avLst/>
          </a:prstGeom>
          <a:noFill/>
        </p:spPr>
        <p:txBody>
          <a:bodyPr wrap="square" rtlCol="0">
            <a:spAutoFit/>
          </a:bodyPr>
          <a:lstStyle/>
          <a:p>
            <a:r>
              <a:rPr lang="en-US"/>
              <a:t>Much less to go wrong!</a:t>
            </a:r>
          </a:p>
        </p:txBody>
      </p:sp>
      <p:pic>
        <p:nvPicPr>
          <p:cNvPr id="7" name="Picture 6">
            <a:extLst>
              <a:ext uri="{FF2B5EF4-FFF2-40B4-BE49-F238E27FC236}">
                <a16:creationId xmlns:a16="http://schemas.microsoft.com/office/drawing/2014/main" id="{325B2211-F2C1-8548-8A2C-29583EF4AD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471" y="2115927"/>
            <a:ext cx="2003084" cy="2858947"/>
          </a:xfrm>
          <a:prstGeom prst="rect">
            <a:avLst/>
          </a:prstGeom>
        </p:spPr>
      </p:pic>
    </p:spTree>
    <p:extLst>
      <p:ext uri="{BB962C8B-B14F-4D97-AF65-F5344CB8AC3E}">
        <p14:creationId xmlns:p14="http://schemas.microsoft.com/office/powerpoint/2010/main" val="2810195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1EF-641B-E443-BDF0-395CCEB035E6}"/>
              </a:ext>
            </a:extLst>
          </p:cNvPr>
          <p:cNvSpPr>
            <a:spLocks noGrp="1"/>
          </p:cNvSpPr>
          <p:nvPr>
            <p:ph type="ctrTitle"/>
          </p:nvPr>
        </p:nvSpPr>
        <p:spPr>
          <a:xfrm>
            <a:off x="457200" y="655201"/>
            <a:ext cx="7772400" cy="679449"/>
          </a:xfrm>
        </p:spPr>
        <p:txBody>
          <a:bodyPr/>
          <a:lstStyle/>
          <a:p>
            <a:r>
              <a:rPr lang="en-US"/>
              <a:t>2. ABC approach to teaching</a:t>
            </a:r>
          </a:p>
        </p:txBody>
      </p:sp>
      <p:sp>
        <p:nvSpPr>
          <p:cNvPr id="3" name="Text Placeholder 2">
            <a:extLst>
              <a:ext uri="{FF2B5EF4-FFF2-40B4-BE49-F238E27FC236}">
                <a16:creationId xmlns:a16="http://schemas.microsoft.com/office/drawing/2014/main" id="{E4DA5703-CD45-3E41-945A-B2DD191B78FD}"/>
              </a:ext>
            </a:extLst>
          </p:cNvPr>
          <p:cNvSpPr>
            <a:spLocks noGrp="1"/>
          </p:cNvSpPr>
          <p:nvPr>
            <p:ph type="body" sz="quarter" idx="13"/>
          </p:nvPr>
        </p:nvSpPr>
        <p:spPr/>
        <p:txBody>
          <a:bodyPr/>
          <a:lstStyle/>
          <a:p>
            <a:r>
              <a:rPr lang="en-US"/>
              <a:t>Environment</a:t>
            </a:r>
          </a:p>
          <a:p>
            <a:r>
              <a:rPr lang="en-US"/>
              <a:t>Set </a:t>
            </a:r>
          </a:p>
          <a:p>
            <a:pPr marL="457188" lvl="1" indent="0">
              <a:buNone/>
            </a:pPr>
            <a:r>
              <a:rPr lang="en-US" sz="1800"/>
              <a:t>Learning Aims and Objectives</a:t>
            </a:r>
          </a:p>
          <a:p>
            <a:r>
              <a:rPr lang="en-US"/>
              <a:t>Dialogue</a:t>
            </a:r>
          </a:p>
          <a:p>
            <a:r>
              <a:rPr lang="en-US"/>
              <a:t>Closure</a:t>
            </a:r>
          </a:p>
          <a:p>
            <a:endParaRPr lang="en-US"/>
          </a:p>
          <a:p>
            <a:endParaRPr lang="en-US"/>
          </a:p>
          <a:p>
            <a:r>
              <a:rPr lang="en-US"/>
              <a:t>Evaluation (later)</a:t>
            </a:r>
          </a:p>
          <a:p>
            <a:r>
              <a:rPr lang="en-US"/>
              <a:t>Makes a teaching plan!</a:t>
            </a:r>
          </a:p>
        </p:txBody>
      </p:sp>
      <p:grpSp>
        <p:nvGrpSpPr>
          <p:cNvPr id="11" name="Group 10">
            <a:extLst>
              <a:ext uri="{FF2B5EF4-FFF2-40B4-BE49-F238E27FC236}">
                <a16:creationId xmlns:a16="http://schemas.microsoft.com/office/drawing/2014/main" id="{5DDB8234-67DF-0548-8984-511AB5E08486}"/>
              </a:ext>
            </a:extLst>
          </p:cNvPr>
          <p:cNvGrpSpPr/>
          <p:nvPr/>
        </p:nvGrpSpPr>
        <p:grpSpPr>
          <a:xfrm>
            <a:off x="4845873" y="1457659"/>
            <a:ext cx="3811612" cy="4217928"/>
            <a:chOff x="4845873" y="1457659"/>
            <a:chExt cx="3811612" cy="4217928"/>
          </a:xfrm>
        </p:grpSpPr>
        <p:pic>
          <p:nvPicPr>
            <p:cNvPr id="12" name="Picture 11">
              <a:extLst>
                <a:ext uri="{FF2B5EF4-FFF2-40B4-BE49-F238E27FC236}">
                  <a16:creationId xmlns:a16="http://schemas.microsoft.com/office/drawing/2014/main" id="{6CA98431-47FB-5244-A9BD-71FA84B9E3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5873" y="1500877"/>
              <a:ext cx="1583925" cy="1304103"/>
            </a:xfrm>
            <a:prstGeom prst="rect">
              <a:avLst/>
            </a:prstGeom>
          </p:spPr>
        </p:pic>
        <p:pic>
          <p:nvPicPr>
            <p:cNvPr id="14" name="Picture 13">
              <a:extLst>
                <a:ext uri="{FF2B5EF4-FFF2-40B4-BE49-F238E27FC236}">
                  <a16:creationId xmlns:a16="http://schemas.microsoft.com/office/drawing/2014/main" id="{57CA0065-C7A4-6448-8743-61EF4C8E32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2669" y="4311527"/>
              <a:ext cx="1820959" cy="1364060"/>
            </a:xfrm>
            <a:prstGeom prst="rect">
              <a:avLst/>
            </a:prstGeom>
          </p:spPr>
        </p:pic>
        <p:pic>
          <p:nvPicPr>
            <p:cNvPr id="15" name="Picture 14">
              <a:extLst>
                <a:ext uri="{FF2B5EF4-FFF2-40B4-BE49-F238E27FC236}">
                  <a16:creationId xmlns:a16="http://schemas.microsoft.com/office/drawing/2014/main" id="{9A8815AB-6ADF-4744-B7A3-E5B1096C7C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5518" y="4311526"/>
              <a:ext cx="1681967" cy="1260599"/>
            </a:xfrm>
            <a:prstGeom prst="rect">
              <a:avLst/>
            </a:prstGeom>
          </p:spPr>
        </p:pic>
        <p:pic>
          <p:nvPicPr>
            <p:cNvPr id="16" name="Picture 15">
              <a:extLst>
                <a:ext uri="{FF2B5EF4-FFF2-40B4-BE49-F238E27FC236}">
                  <a16:creationId xmlns:a16="http://schemas.microsoft.com/office/drawing/2014/main" id="{1B269BDD-E0D8-9745-81F7-681BB61509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7581" y="1457659"/>
              <a:ext cx="1930259" cy="1446187"/>
            </a:xfrm>
            <a:prstGeom prst="rect">
              <a:avLst/>
            </a:prstGeom>
          </p:spPr>
        </p:pic>
        <p:pic>
          <p:nvPicPr>
            <p:cNvPr id="17" name="Picture 16" descr="A picture containing screenshot, white, sitting, many&#10;&#10;Description automatically generated">
              <a:extLst>
                <a:ext uri="{FF2B5EF4-FFF2-40B4-BE49-F238E27FC236}">
                  <a16:creationId xmlns:a16="http://schemas.microsoft.com/office/drawing/2014/main" id="{F2ADBC81-0031-2241-9310-ECF0EC7A12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44284" y="3114768"/>
              <a:ext cx="3198687" cy="1121295"/>
            </a:xfrm>
            <a:prstGeom prst="rect">
              <a:avLst/>
            </a:prstGeom>
          </p:spPr>
        </p:pic>
      </p:grpSp>
    </p:spTree>
    <p:extLst>
      <p:ext uri="{BB962C8B-B14F-4D97-AF65-F5344CB8AC3E}">
        <p14:creationId xmlns:p14="http://schemas.microsoft.com/office/powerpoint/2010/main" val="3466415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2. Teaching planning</a:t>
            </a:r>
          </a:p>
        </p:txBody>
      </p:sp>
      <p:sp>
        <p:nvSpPr>
          <p:cNvPr id="3" name="Text Placeholder 2"/>
          <p:cNvSpPr>
            <a:spLocks noGrp="1"/>
          </p:cNvSpPr>
          <p:nvPr>
            <p:ph type="body" sz="quarter" idx="13"/>
          </p:nvPr>
        </p:nvSpPr>
        <p:spPr/>
        <p:txBody>
          <a:bodyPr/>
          <a:lstStyle/>
          <a:p>
            <a:pPr marL="0" indent="0">
              <a:lnSpc>
                <a:spcPct val="150000"/>
              </a:lnSpc>
              <a:buNone/>
            </a:pPr>
            <a:r>
              <a:rPr lang="en-GB"/>
              <a:t>In the same groups plan a session (ESDC) on a topic of your choosing. </a:t>
            </a:r>
          </a:p>
          <a:p>
            <a:pPr marL="0" indent="0">
              <a:lnSpc>
                <a:spcPct val="150000"/>
              </a:lnSpc>
              <a:buNone/>
            </a:pPr>
            <a:endParaRPr lang="en-GB"/>
          </a:p>
          <a:p>
            <a:pPr>
              <a:lnSpc>
                <a:spcPct val="150000"/>
              </a:lnSpc>
            </a:pPr>
            <a:r>
              <a:rPr lang="en-GB"/>
              <a:t>The “large group” should prepare and deliver a small group session</a:t>
            </a:r>
          </a:p>
          <a:p>
            <a:pPr>
              <a:lnSpc>
                <a:spcPct val="150000"/>
              </a:lnSpc>
            </a:pPr>
            <a:r>
              <a:rPr lang="en-GB"/>
              <a:t>The “small group” should prepare and deliver their topic as a large group session</a:t>
            </a:r>
          </a:p>
        </p:txBody>
      </p:sp>
    </p:spTree>
    <p:extLst>
      <p:ext uri="{BB962C8B-B14F-4D97-AF65-F5344CB8AC3E}">
        <p14:creationId xmlns:p14="http://schemas.microsoft.com/office/powerpoint/2010/main" val="2870213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3877"/>
            <a:ext cx="7772400" cy="679449"/>
          </a:xfrm>
        </p:spPr>
        <p:txBody>
          <a:bodyPr/>
          <a:lstStyle/>
          <a:p>
            <a:r>
              <a:rPr lang="en-GB" altLang="en-US"/>
              <a:t>Lunch</a:t>
            </a:r>
            <a:endParaRPr lang="en-GB"/>
          </a:p>
        </p:txBody>
      </p:sp>
      <p:pic>
        <p:nvPicPr>
          <p:cNvPr id="4" name="Picture 3">
            <a:extLst>
              <a:ext uri="{FF2B5EF4-FFF2-40B4-BE49-F238E27FC236}">
                <a16:creationId xmlns:a16="http://schemas.microsoft.com/office/drawing/2014/main" id="{0957AA95-9FEA-D34E-8B01-38533D17B0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9854" y="1637343"/>
            <a:ext cx="5124295" cy="4120868"/>
          </a:xfrm>
          <a:prstGeom prst="rect">
            <a:avLst/>
          </a:prstGeom>
        </p:spPr>
      </p:pic>
    </p:spTree>
    <p:extLst>
      <p:ext uri="{BB962C8B-B14F-4D97-AF65-F5344CB8AC3E}">
        <p14:creationId xmlns:p14="http://schemas.microsoft.com/office/powerpoint/2010/main" val="306603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55201"/>
            <a:ext cx="7772400" cy="679449"/>
          </a:xfrm>
        </p:spPr>
        <p:txBody>
          <a:bodyPr/>
          <a:lstStyle/>
          <a:p>
            <a:r>
              <a:rPr lang="en-GB"/>
              <a:t>Aims</a:t>
            </a:r>
            <a:br>
              <a:rPr lang="en-GB"/>
            </a:br>
            <a:br>
              <a:rPr lang="en-GB"/>
            </a:br>
            <a:endParaRPr lang="en-GB"/>
          </a:p>
        </p:txBody>
      </p:sp>
      <p:sp>
        <p:nvSpPr>
          <p:cNvPr id="3" name="Text Placeholder 2"/>
          <p:cNvSpPr>
            <a:spLocks noGrp="1"/>
          </p:cNvSpPr>
          <p:nvPr>
            <p:ph type="body" sz="quarter" idx="13"/>
          </p:nvPr>
        </p:nvSpPr>
        <p:spPr>
          <a:xfrm>
            <a:off x="4572001" y="1954925"/>
            <a:ext cx="4125951" cy="3720663"/>
          </a:xfrm>
        </p:spPr>
        <p:txBody>
          <a:bodyPr/>
          <a:lstStyle/>
          <a:p>
            <a:pPr marL="0" indent="0">
              <a:buNone/>
            </a:pPr>
            <a:r>
              <a:rPr lang="en-GB"/>
              <a:t>To provide you with the basic knowledge and skills to deliver teaching effectively</a:t>
            </a:r>
          </a:p>
          <a:p>
            <a:pPr marL="0" indent="0">
              <a:buNone/>
            </a:pPr>
            <a:endParaRPr lang="en-GB"/>
          </a:p>
          <a:p>
            <a:pPr marL="0" indent="0">
              <a:buNone/>
            </a:pPr>
            <a:endParaRPr lang="en-GB" sz="1800" b="1"/>
          </a:p>
          <a:p>
            <a:pPr marL="0" indent="0">
              <a:buNone/>
            </a:pPr>
            <a:r>
              <a:rPr lang="en-GB" sz="1800" b="1"/>
              <a:t>Using basic life support </a:t>
            </a:r>
            <a:r>
              <a:rPr lang="en-GB" sz="1800"/>
              <a:t>as an example of</a:t>
            </a:r>
            <a:r>
              <a:rPr lang="en-GB" sz="1800" b="1"/>
              <a:t>,</a:t>
            </a:r>
          </a:p>
          <a:p>
            <a:r>
              <a:rPr lang="en-GB" sz="1800"/>
              <a:t>	short, </a:t>
            </a:r>
          </a:p>
          <a:p>
            <a:r>
              <a:rPr lang="en-GB" sz="1800"/>
              <a:t>	skills acquisition,</a:t>
            </a:r>
          </a:p>
          <a:p>
            <a:r>
              <a:rPr lang="en-GB" sz="1800"/>
              <a:t>	training sessions</a:t>
            </a:r>
          </a:p>
          <a:p>
            <a:pPr marL="0" indent="0">
              <a:buNone/>
            </a:pPr>
            <a:endParaRPr lang="en-GB" sz="1800"/>
          </a:p>
        </p:txBody>
      </p:sp>
      <p:sp>
        <p:nvSpPr>
          <p:cNvPr id="8"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a:p>
        </p:txBody>
      </p:sp>
      <p:pic>
        <p:nvPicPr>
          <p:cNvPr id="4" name="Picture 3">
            <a:extLst>
              <a:ext uri="{FF2B5EF4-FFF2-40B4-BE49-F238E27FC236}">
                <a16:creationId xmlns:a16="http://schemas.microsoft.com/office/drawing/2014/main" id="{2780E93D-DA14-814F-B29A-F996006F53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2" y="1954925"/>
            <a:ext cx="3489399" cy="2636435"/>
          </a:xfrm>
          <a:prstGeom prst="rect">
            <a:avLst/>
          </a:prstGeom>
        </p:spPr>
      </p:pic>
      <p:pic>
        <p:nvPicPr>
          <p:cNvPr id="5" name="Picture 4">
            <a:extLst>
              <a:ext uri="{FF2B5EF4-FFF2-40B4-BE49-F238E27FC236}">
                <a16:creationId xmlns:a16="http://schemas.microsoft.com/office/drawing/2014/main" id="{F3B5C60B-946B-F141-B0B7-5EAC11AEE406}"/>
              </a:ext>
            </a:extLst>
          </p:cNvPr>
          <p:cNvPicPr>
            <a:picLocks noChangeAspect="1"/>
          </p:cNvPicPr>
          <p:nvPr/>
        </p:nvPicPr>
        <p:blipFill>
          <a:blip r:embed="rId4" cstate="email">
            <a:alphaModFix amt="29000"/>
            <a:extLst>
              <a:ext uri="{28A0092B-C50C-407E-A947-70E740481C1C}">
                <a14:useLocalDpi xmlns:a14="http://schemas.microsoft.com/office/drawing/2010/main"/>
              </a:ext>
            </a:extLst>
          </a:blip>
          <a:stretch>
            <a:fillRect/>
          </a:stretch>
        </p:blipFill>
        <p:spPr>
          <a:xfrm>
            <a:off x="1310163" y="1885281"/>
            <a:ext cx="2636436" cy="2636436"/>
          </a:xfrm>
          <a:prstGeom prst="rect">
            <a:avLst/>
          </a:prstGeom>
        </p:spPr>
      </p:pic>
    </p:spTree>
    <p:extLst>
      <p:ext uri="{BB962C8B-B14F-4D97-AF65-F5344CB8AC3E}">
        <p14:creationId xmlns:p14="http://schemas.microsoft.com/office/powerpoint/2010/main" val="594823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a:p>
        </p:txBody>
      </p:sp>
      <p:sp>
        <p:nvSpPr>
          <p:cNvPr id="3" name="Title 2"/>
          <p:cNvSpPr>
            <a:spLocks noGrp="1"/>
          </p:cNvSpPr>
          <p:nvPr>
            <p:ph type="ctrTitle"/>
          </p:nvPr>
        </p:nvSpPr>
        <p:spPr>
          <a:xfrm>
            <a:off x="457200" y="655201"/>
            <a:ext cx="7772400" cy="679449"/>
          </a:xfrm>
        </p:spPr>
        <p:txBody>
          <a:bodyPr>
            <a:normAutofit fontScale="90000"/>
          </a:bodyPr>
          <a:lstStyle/>
          <a:p>
            <a:r>
              <a:rPr lang="en-GB" altLang="en-US"/>
              <a:t>Programme for the day</a:t>
            </a:r>
            <a:br>
              <a:rPr lang="en-GB" altLang="en-US"/>
            </a:br>
            <a:endParaRPr lang="en-GB"/>
          </a:p>
        </p:txBody>
      </p:sp>
      <p:sp>
        <p:nvSpPr>
          <p:cNvPr id="7" name="Text Placeholder 6"/>
          <p:cNvSpPr>
            <a:spLocks noGrp="1"/>
          </p:cNvSpPr>
          <p:nvPr>
            <p:ph type="body" sz="quarter" idx="13"/>
          </p:nvPr>
        </p:nvSpPr>
        <p:spPr>
          <a:xfrm>
            <a:off x="340058" y="1488163"/>
            <a:ext cx="4381500" cy="4256087"/>
          </a:xfrm>
        </p:spPr>
        <p:txBody>
          <a:bodyPr>
            <a:normAutofit/>
          </a:bodyPr>
          <a:lstStyle/>
          <a:p>
            <a:pPr marL="0" indent="0">
              <a:buNone/>
              <a:defRPr/>
            </a:pPr>
            <a:r>
              <a:rPr lang="en-GB" sz="1600" b="1">
                <a:solidFill>
                  <a:srgbClr val="FF6600"/>
                </a:solidFill>
              </a:rPr>
              <a:t>09.30  	COURSE START</a:t>
            </a:r>
          </a:p>
          <a:p>
            <a:pPr marL="0" indent="0">
              <a:buNone/>
              <a:defRPr/>
            </a:pPr>
            <a:r>
              <a:rPr lang="en-GB" sz="1600"/>
              <a:t>	Aims and objectives for the day</a:t>
            </a:r>
          </a:p>
          <a:p>
            <a:pPr marL="0" indent="0">
              <a:buNone/>
              <a:defRPr/>
            </a:pPr>
            <a:r>
              <a:rPr lang="en-GB" sz="1600"/>
              <a:t>	Introductions</a:t>
            </a:r>
          </a:p>
          <a:p>
            <a:pPr marL="0" indent="0">
              <a:buNone/>
              <a:defRPr/>
            </a:pPr>
            <a:r>
              <a:rPr lang="en-GB" sz="1600" b="1"/>
              <a:t>10.00	Session 1 - What makes good 			teaching? </a:t>
            </a:r>
          </a:p>
          <a:p>
            <a:pPr marL="0" indent="0">
              <a:buNone/>
              <a:defRPr/>
            </a:pPr>
            <a:r>
              <a:rPr lang="en-GB" sz="1600"/>
              <a:t>	</a:t>
            </a:r>
            <a:r>
              <a:rPr lang="en-GB" sz="1600">
                <a:solidFill>
                  <a:schemeClr val="bg1">
                    <a:lumMod val="50000"/>
                  </a:schemeClr>
                </a:solidFill>
              </a:rPr>
              <a:t>A-Z of good teaching</a:t>
            </a:r>
          </a:p>
          <a:p>
            <a:pPr marL="0" indent="0">
              <a:buNone/>
              <a:defRPr/>
            </a:pPr>
            <a:r>
              <a:rPr lang="en-GB" sz="1600" b="1">
                <a:solidFill>
                  <a:srgbClr val="C00000"/>
                </a:solidFill>
              </a:rPr>
              <a:t>10.45   	COFFEE</a:t>
            </a:r>
          </a:p>
          <a:p>
            <a:pPr marL="0" indent="0">
              <a:buNone/>
              <a:defRPr/>
            </a:pPr>
            <a:r>
              <a:rPr lang="en-GB" sz="1600" b="1"/>
              <a:t>11.15</a:t>
            </a:r>
            <a:r>
              <a:rPr lang="en-GB" sz="1600" b="1">
                <a:solidFill>
                  <a:srgbClr val="C00000"/>
                </a:solidFill>
              </a:rPr>
              <a:t>	</a:t>
            </a:r>
            <a:r>
              <a:rPr lang="en-GB" sz="1600" b="1"/>
              <a:t>Session 2 - Large and small 			group teaching</a:t>
            </a:r>
          </a:p>
          <a:p>
            <a:pPr marL="0" indent="0">
              <a:buNone/>
              <a:defRPr/>
            </a:pPr>
            <a:r>
              <a:rPr lang="en-GB" sz="1600" b="1">
                <a:solidFill>
                  <a:srgbClr val="C00000"/>
                </a:solidFill>
              </a:rPr>
              <a:t>	</a:t>
            </a:r>
            <a:r>
              <a:rPr lang="en-GB" sz="1600">
                <a:solidFill>
                  <a:schemeClr val="bg1">
                    <a:lumMod val="50000"/>
                  </a:schemeClr>
                </a:solidFill>
              </a:rPr>
              <a:t>Theory and practice</a:t>
            </a:r>
          </a:p>
          <a:p>
            <a:pPr marL="0" indent="0">
              <a:buNone/>
              <a:defRPr/>
            </a:pPr>
            <a:r>
              <a:rPr lang="en-GB" sz="1600" b="1">
                <a:solidFill>
                  <a:srgbClr val="336600"/>
                </a:solidFill>
              </a:rPr>
              <a:t>12.30   	LUNCH</a:t>
            </a:r>
          </a:p>
          <a:p>
            <a:pPr marL="0" indent="0">
              <a:buNone/>
              <a:defRPr/>
            </a:pPr>
            <a:r>
              <a:rPr lang="en-GB" sz="1600"/>
              <a:t>13.00	Review of morning and 				introduction to the afternoon</a:t>
            </a:r>
            <a:endParaRPr lang="en-GB" sz="1600" b="1">
              <a:solidFill>
                <a:srgbClr val="336600"/>
              </a:solidFill>
            </a:endParaRPr>
          </a:p>
          <a:p>
            <a:pPr marL="0" indent="0">
              <a:buNone/>
              <a:defRPr/>
            </a:pPr>
            <a:endParaRPr lang="en-GB" sz="1600">
              <a:solidFill>
                <a:schemeClr val="bg1">
                  <a:lumMod val="50000"/>
                </a:schemeClr>
              </a:solidFill>
            </a:endParaRPr>
          </a:p>
          <a:p>
            <a:pPr marL="0" indent="0">
              <a:buNone/>
              <a:defRPr/>
            </a:pPr>
            <a:endParaRPr lang="en-GB" sz="1600">
              <a:solidFill>
                <a:schemeClr val="bg1">
                  <a:lumMod val="50000"/>
                </a:schemeClr>
              </a:solidFill>
            </a:endParaRPr>
          </a:p>
          <a:p>
            <a:pPr marL="0" indent="0">
              <a:buNone/>
            </a:pPr>
            <a:endParaRPr lang="en-GB"/>
          </a:p>
        </p:txBody>
      </p:sp>
      <p:sp>
        <p:nvSpPr>
          <p:cNvPr id="9" name="TextBox 8"/>
          <p:cNvSpPr txBox="1"/>
          <p:nvPr/>
        </p:nvSpPr>
        <p:spPr>
          <a:xfrm>
            <a:off x="4805249" y="1488163"/>
            <a:ext cx="4114799" cy="4196020"/>
          </a:xfrm>
          <a:prstGeom prst="rect">
            <a:avLst/>
          </a:prstGeom>
          <a:noFill/>
        </p:spPr>
        <p:txBody>
          <a:bodyPr wrap="square" rtlCol="0">
            <a:spAutoFit/>
          </a:bodyPr>
          <a:lstStyle/>
          <a:p>
            <a:pPr>
              <a:spcBef>
                <a:spcPts val="384"/>
              </a:spcBef>
              <a:defRPr/>
            </a:pPr>
            <a:r>
              <a:rPr lang="en-GB" sz="1600" b="1"/>
              <a:t>13.10	Session 3 – Teaching practical 			skills</a:t>
            </a:r>
          </a:p>
          <a:p>
            <a:pPr marL="849292" indent="-134935">
              <a:spcBef>
                <a:spcPts val="384"/>
              </a:spcBef>
              <a:defRPr/>
            </a:pPr>
            <a:r>
              <a:rPr lang="en-GB" sz="1600">
                <a:solidFill>
                  <a:schemeClr val="bg1">
                    <a:lumMod val="50000"/>
                  </a:schemeClr>
                </a:solidFill>
              </a:rPr>
              <a:t>		Feedback -  approaches and 		techniques</a:t>
            </a:r>
          </a:p>
          <a:p>
            <a:pPr marL="849292" indent="-134935">
              <a:spcBef>
                <a:spcPts val="384"/>
              </a:spcBef>
              <a:defRPr/>
            </a:pPr>
            <a:r>
              <a:rPr lang="en-GB" sz="1600">
                <a:solidFill>
                  <a:schemeClr val="bg1">
                    <a:lumMod val="50000"/>
                  </a:schemeClr>
                </a:solidFill>
              </a:rPr>
              <a:t>		Practising with CPR based 		training</a:t>
            </a:r>
            <a:endParaRPr lang="en-GB" sz="1600" b="1">
              <a:solidFill>
                <a:srgbClr val="CC6600"/>
              </a:solidFill>
            </a:endParaRPr>
          </a:p>
          <a:p>
            <a:pPr>
              <a:spcBef>
                <a:spcPts val="384"/>
              </a:spcBef>
              <a:defRPr/>
            </a:pPr>
            <a:r>
              <a:rPr lang="en-GB" sz="1600" b="1">
                <a:solidFill>
                  <a:srgbClr val="CC6600"/>
                </a:solidFill>
              </a:rPr>
              <a:t>15.00   	TEA</a:t>
            </a:r>
          </a:p>
          <a:p>
            <a:pPr>
              <a:spcBef>
                <a:spcPts val="384"/>
              </a:spcBef>
              <a:defRPr/>
            </a:pPr>
            <a:r>
              <a:rPr lang="en-GB" sz="1600" b="1"/>
              <a:t>15.20</a:t>
            </a:r>
            <a:r>
              <a:rPr lang="en-GB" sz="1600" b="1">
                <a:solidFill>
                  <a:schemeClr val="bg1">
                    <a:lumMod val="50000"/>
                  </a:schemeClr>
                </a:solidFill>
              </a:rPr>
              <a:t>	</a:t>
            </a:r>
            <a:r>
              <a:rPr lang="en-GB" sz="1600" b="1"/>
              <a:t>Session 4 - Managing 					Teaching</a:t>
            </a:r>
          </a:p>
          <a:p>
            <a:pPr>
              <a:spcBef>
                <a:spcPts val="384"/>
              </a:spcBef>
              <a:defRPr/>
            </a:pPr>
            <a:r>
              <a:rPr lang="en-GB" sz="1600">
                <a:solidFill>
                  <a:schemeClr val="bg1">
                    <a:lumMod val="50000"/>
                  </a:schemeClr>
                </a:solidFill>
              </a:rPr>
              <a:t>		Managing the challenging 				participant</a:t>
            </a:r>
          </a:p>
          <a:p>
            <a:pPr>
              <a:spcBef>
                <a:spcPts val="384"/>
              </a:spcBef>
              <a:defRPr/>
            </a:pPr>
            <a:r>
              <a:rPr lang="en-GB" sz="1600">
                <a:solidFill>
                  <a:schemeClr val="bg1">
                    <a:lumMod val="50000"/>
                  </a:schemeClr>
                </a:solidFill>
              </a:rPr>
              <a:t>		Evaluation of teaching</a:t>
            </a:r>
          </a:p>
          <a:p>
            <a:pPr>
              <a:spcBef>
                <a:spcPts val="384"/>
              </a:spcBef>
              <a:defRPr/>
            </a:pPr>
            <a:r>
              <a:rPr lang="en-GB" sz="1600" b="1"/>
              <a:t>16.20</a:t>
            </a:r>
            <a:r>
              <a:rPr lang="en-GB" sz="1600" b="1">
                <a:solidFill>
                  <a:schemeClr val="bg1">
                    <a:lumMod val="50000"/>
                  </a:schemeClr>
                </a:solidFill>
              </a:rPr>
              <a:t>	</a:t>
            </a:r>
            <a:r>
              <a:rPr lang="en-GB" sz="1600" b="1"/>
              <a:t>Final plenary review 				and concluding comments</a:t>
            </a:r>
            <a:endParaRPr lang="en-GB" sz="1600" b="1">
              <a:solidFill>
                <a:srgbClr val="FF0000"/>
              </a:solidFill>
            </a:endParaRPr>
          </a:p>
          <a:p>
            <a:pPr>
              <a:spcBef>
                <a:spcPts val="384"/>
              </a:spcBef>
              <a:defRPr/>
            </a:pPr>
            <a:r>
              <a:rPr lang="en-GB" sz="1600" b="1">
                <a:solidFill>
                  <a:srgbClr val="990033"/>
                </a:solidFill>
              </a:rPr>
              <a:t>16.30 	CLOSE</a:t>
            </a:r>
          </a:p>
        </p:txBody>
      </p:sp>
    </p:spTree>
    <p:extLst>
      <p:ext uri="{BB962C8B-B14F-4D97-AF65-F5344CB8AC3E}">
        <p14:creationId xmlns:p14="http://schemas.microsoft.com/office/powerpoint/2010/main" val="330340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92151"/>
            <a:ext cx="7772400" cy="860424"/>
          </a:xfrm>
        </p:spPr>
        <p:txBody>
          <a:bodyPr/>
          <a:lstStyle/>
          <a:p>
            <a:r>
              <a:rPr lang="en-GB" altLang="en-US"/>
              <a:t>3. Using questions</a:t>
            </a:r>
            <a:br>
              <a:rPr lang="en-GB" altLang="en-US"/>
            </a:br>
            <a:endParaRPr lang="en-GB" sz="1800"/>
          </a:p>
        </p:txBody>
      </p:sp>
      <p:sp>
        <p:nvSpPr>
          <p:cNvPr id="3" name="Text Placeholder 2"/>
          <p:cNvSpPr>
            <a:spLocks noGrp="1"/>
          </p:cNvSpPr>
          <p:nvPr>
            <p:ph type="body" sz="quarter" idx="13"/>
          </p:nvPr>
        </p:nvSpPr>
        <p:spPr>
          <a:xfrm>
            <a:off x="457201" y="1866554"/>
            <a:ext cx="3913323" cy="3720663"/>
          </a:xfrm>
        </p:spPr>
        <p:txBody>
          <a:bodyPr/>
          <a:lstStyle/>
          <a:p>
            <a:pPr marL="0" indent="0">
              <a:buNone/>
              <a:defRPr/>
            </a:pPr>
            <a:r>
              <a:rPr lang="en-GB" altLang="en-US" sz="1800"/>
              <a:t>In 60 seconds find out as much as you can about your neighbour’s last holiday. </a:t>
            </a:r>
          </a:p>
          <a:p>
            <a:pPr marL="0" indent="0">
              <a:buNone/>
              <a:defRPr/>
            </a:pPr>
            <a:r>
              <a:rPr lang="en-GB" altLang="en-US" sz="1800"/>
              <a:t>Use only open questions. </a:t>
            </a:r>
          </a:p>
          <a:p>
            <a:pPr marL="0" indent="0">
              <a:buNone/>
              <a:defRPr/>
            </a:pPr>
            <a:endParaRPr lang="en-GB" altLang="en-US" sz="1800"/>
          </a:p>
          <a:p>
            <a:pPr marL="0" indent="0">
              <a:buNone/>
              <a:defRPr/>
            </a:pPr>
            <a:r>
              <a:rPr lang="en-GB" altLang="en-US" sz="1800"/>
              <a:t>(Why?, How?, Tell me more about...)</a:t>
            </a:r>
          </a:p>
          <a:p>
            <a:pPr marL="0" indent="0">
              <a:buNone/>
              <a:defRPr/>
            </a:pPr>
            <a:endParaRPr lang="en-GB" altLang="en-US" sz="1800"/>
          </a:p>
          <a:p>
            <a:pPr marL="0" indent="0">
              <a:buNone/>
              <a:defRPr/>
            </a:pPr>
            <a:endParaRPr lang="en-GB" altLang="en-US" sz="1800"/>
          </a:p>
          <a:p>
            <a:pPr marL="0" indent="0">
              <a:buNone/>
            </a:pPr>
            <a:endParaRPr lang="en-GB" sz="1800"/>
          </a:p>
        </p:txBody>
      </p:sp>
      <p:pic>
        <p:nvPicPr>
          <p:cNvPr id="5" name="Picture 4">
            <a:extLst>
              <a:ext uri="{FF2B5EF4-FFF2-40B4-BE49-F238E27FC236}">
                <a16:creationId xmlns:a16="http://schemas.microsoft.com/office/drawing/2014/main" id="{93FB954D-9EB8-1649-9AB5-016AD37B72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4797" y="1739241"/>
            <a:ext cx="3752003" cy="2832761"/>
          </a:xfrm>
          <a:prstGeom prst="rect">
            <a:avLst/>
          </a:prstGeom>
        </p:spPr>
      </p:pic>
      <p:sp>
        <p:nvSpPr>
          <p:cNvPr id="6" name="Subtitle 2">
            <a:extLst>
              <a:ext uri="{FF2B5EF4-FFF2-40B4-BE49-F238E27FC236}">
                <a16:creationId xmlns:a16="http://schemas.microsoft.com/office/drawing/2014/main" id="{AC05B7FD-12F7-2046-8D42-AF1633DC37AB}"/>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Dialogue – using questions</a:t>
            </a:r>
            <a:endParaRPr lang="en-GB" altLang="en-US"/>
          </a:p>
          <a:p>
            <a:endParaRPr lang="en-US"/>
          </a:p>
        </p:txBody>
      </p:sp>
    </p:spTree>
    <p:extLst>
      <p:ext uri="{BB962C8B-B14F-4D97-AF65-F5344CB8AC3E}">
        <p14:creationId xmlns:p14="http://schemas.microsoft.com/office/powerpoint/2010/main" val="2137441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92151"/>
            <a:ext cx="7772400" cy="860424"/>
          </a:xfrm>
        </p:spPr>
        <p:txBody>
          <a:bodyPr/>
          <a:lstStyle/>
          <a:p>
            <a:r>
              <a:rPr lang="en-GB" altLang="en-US"/>
              <a:t>3. Using questions</a:t>
            </a:r>
            <a:br>
              <a:rPr lang="en-GB" altLang="en-US"/>
            </a:br>
            <a:endParaRPr lang="en-GB" sz="1800"/>
          </a:p>
        </p:txBody>
      </p:sp>
      <p:sp>
        <p:nvSpPr>
          <p:cNvPr id="3" name="Text Placeholder 2"/>
          <p:cNvSpPr>
            <a:spLocks noGrp="1"/>
          </p:cNvSpPr>
          <p:nvPr>
            <p:ph type="body" sz="quarter" idx="13"/>
          </p:nvPr>
        </p:nvSpPr>
        <p:spPr>
          <a:xfrm>
            <a:off x="457201" y="1843406"/>
            <a:ext cx="3913323" cy="3720663"/>
          </a:xfrm>
        </p:spPr>
        <p:txBody>
          <a:bodyPr>
            <a:normAutofit/>
          </a:bodyPr>
          <a:lstStyle/>
          <a:p>
            <a:pPr marL="0" indent="0">
              <a:buNone/>
              <a:defRPr/>
            </a:pPr>
            <a:endParaRPr lang="en-GB" altLang="en-US" sz="1800">
              <a:solidFill>
                <a:schemeClr val="bg1">
                  <a:lumMod val="65000"/>
                </a:schemeClr>
              </a:solidFill>
            </a:endParaRPr>
          </a:p>
          <a:p>
            <a:pPr marL="0" indent="0">
              <a:buNone/>
              <a:defRPr/>
            </a:pPr>
            <a:r>
              <a:rPr lang="en-US" altLang="en-US" sz="1800">
                <a:solidFill>
                  <a:schemeClr val="bg1">
                    <a:lumMod val="65000"/>
                  </a:schemeClr>
                </a:solidFill>
              </a:rPr>
              <a:t>In 60 seconds find out as much as you can about your neighbour’s last holiday.</a:t>
            </a:r>
          </a:p>
          <a:p>
            <a:pPr marL="0" indent="0">
              <a:buNone/>
              <a:defRPr/>
            </a:pPr>
            <a:r>
              <a:rPr lang="en-US" altLang="en-US" sz="1800">
                <a:solidFill>
                  <a:schemeClr val="bg1">
                    <a:lumMod val="65000"/>
                  </a:schemeClr>
                </a:solidFill>
              </a:rPr>
              <a:t>Use only open questions.</a:t>
            </a:r>
          </a:p>
          <a:p>
            <a:pPr marL="0" indent="0">
              <a:buNone/>
              <a:defRPr/>
            </a:pPr>
            <a:endParaRPr lang="en-GB" altLang="en-US" sz="1800">
              <a:solidFill>
                <a:schemeClr val="bg1">
                  <a:lumMod val="65000"/>
                </a:schemeClr>
              </a:solidFill>
            </a:endParaRPr>
          </a:p>
          <a:p>
            <a:pPr marL="0" indent="0">
              <a:buNone/>
              <a:defRPr/>
            </a:pPr>
            <a:r>
              <a:rPr lang="en-GB" altLang="en-US" sz="1800" b="1"/>
              <a:t>Change Roles</a:t>
            </a:r>
          </a:p>
          <a:p>
            <a:pPr marL="0" indent="0">
              <a:buNone/>
              <a:defRPr/>
            </a:pPr>
            <a:r>
              <a:rPr lang="en-GB" altLang="en-US" sz="1800"/>
              <a:t>In 60 seconds find out as much as you can about your neighbour’s last holiday. </a:t>
            </a:r>
          </a:p>
          <a:p>
            <a:pPr marL="0" indent="0">
              <a:buNone/>
              <a:defRPr/>
            </a:pPr>
            <a:r>
              <a:rPr lang="en-GB" altLang="en-US" sz="1800"/>
              <a:t>Use only closed questions. </a:t>
            </a:r>
          </a:p>
          <a:p>
            <a:pPr marL="0" indent="0">
              <a:buNone/>
              <a:defRPr/>
            </a:pPr>
            <a:r>
              <a:rPr lang="en-GB" altLang="en-US" sz="1800"/>
              <a:t>(Closed questions expect yes, no or short answers)</a:t>
            </a:r>
          </a:p>
          <a:p>
            <a:pPr>
              <a:defRPr/>
            </a:pPr>
            <a:endParaRPr lang="en-GB" altLang="en-US" sz="1800"/>
          </a:p>
          <a:p>
            <a:pPr marL="0" indent="0">
              <a:buNone/>
            </a:pPr>
            <a:endParaRPr lang="en-GB" sz="1800"/>
          </a:p>
        </p:txBody>
      </p:sp>
      <p:pic>
        <p:nvPicPr>
          <p:cNvPr id="5" name="Picture 4">
            <a:extLst>
              <a:ext uri="{FF2B5EF4-FFF2-40B4-BE49-F238E27FC236}">
                <a16:creationId xmlns:a16="http://schemas.microsoft.com/office/drawing/2014/main" id="{93FB954D-9EB8-1649-9AB5-016AD37B72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4797" y="1739241"/>
            <a:ext cx="3752003" cy="2832761"/>
          </a:xfrm>
          <a:prstGeom prst="rect">
            <a:avLst/>
          </a:prstGeom>
        </p:spPr>
      </p:pic>
      <p:sp>
        <p:nvSpPr>
          <p:cNvPr id="6" name="Subtitle 2">
            <a:extLst>
              <a:ext uri="{FF2B5EF4-FFF2-40B4-BE49-F238E27FC236}">
                <a16:creationId xmlns:a16="http://schemas.microsoft.com/office/drawing/2014/main" id="{D16C9070-5535-C844-83BD-FB0CD5A7CCAD}"/>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Dialogue – using questions</a:t>
            </a:r>
            <a:endParaRPr lang="en-GB" altLang="en-US"/>
          </a:p>
          <a:p>
            <a:pPr marL="0" indent="0">
              <a:buNone/>
            </a:pPr>
            <a:endParaRPr lang="en-US"/>
          </a:p>
        </p:txBody>
      </p:sp>
    </p:spTree>
    <p:extLst>
      <p:ext uri="{BB962C8B-B14F-4D97-AF65-F5344CB8AC3E}">
        <p14:creationId xmlns:p14="http://schemas.microsoft.com/office/powerpoint/2010/main" val="802268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F8EB-C266-C840-822F-F3D4FC7BD186}"/>
              </a:ext>
            </a:extLst>
          </p:cNvPr>
          <p:cNvSpPr>
            <a:spLocks noGrp="1"/>
          </p:cNvSpPr>
          <p:nvPr>
            <p:ph type="ctrTitle"/>
          </p:nvPr>
        </p:nvSpPr>
        <p:spPr/>
        <p:txBody>
          <a:bodyPr>
            <a:normAutofit fontScale="90000"/>
          </a:bodyPr>
          <a:lstStyle/>
          <a:p>
            <a:r>
              <a:rPr lang="en-US"/>
              <a:t>3. Teaching practical skills - Maslow’s hierarchy of needs</a:t>
            </a:r>
          </a:p>
        </p:txBody>
      </p:sp>
      <p:sp>
        <p:nvSpPr>
          <p:cNvPr id="3" name="Text Placeholder 2">
            <a:extLst>
              <a:ext uri="{FF2B5EF4-FFF2-40B4-BE49-F238E27FC236}">
                <a16:creationId xmlns:a16="http://schemas.microsoft.com/office/drawing/2014/main" id="{CB6C9F76-4C92-9D40-B13A-5FC107A4A264}"/>
              </a:ext>
            </a:extLst>
          </p:cNvPr>
          <p:cNvSpPr>
            <a:spLocks noGrp="1"/>
          </p:cNvSpPr>
          <p:nvPr>
            <p:ph type="body" sz="quarter" idx="13"/>
          </p:nvPr>
        </p:nvSpPr>
        <p:spPr>
          <a:xfrm>
            <a:off x="1206230" y="2447257"/>
            <a:ext cx="3870267" cy="3720662"/>
          </a:xfrm>
        </p:spPr>
        <p:txBody>
          <a:bodyPr>
            <a:noAutofit/>
          </a:bodyPr>
          <a:lstStyle/>
          <a:p>
            <a:pPr marL="0" indent="0">
              <a:buNone/>
            </a:pPr>
            <a:r>
              <a:rPr lang="en-US" sz="30000"/>
              <a:t>?</a:t>
            </a:r>
          </a:p>
        </p:txBody>
      </p:sp>
      <p:sp>
        <p:nvSpPr>
          <p:cNvPr id="9" name="Subtitle 2">
            <a:extLst>
              <a:ext uri="{FF2B5EF4-FFF2-40B4-BE49-F238E27FC236}">
                <a16:creationId xmlns:a16="http://schemas.microsoft.com/office/drawing/2014/main" id="{EBEAC68A-DA33-0A4E-830E-991F709B2F6D}"/>
              </a:ext>
            </a:extLst>
          </p:cNvPr>
          <p:cNvSpPr txBox="1">
            <a:spLocks/>
          </p:cNvSpPr>
          <p:nvPr/>
        </p:nvSpPr>
        <p:spPr>
          <a:xfrm>
            <a:off x="457200" y="1461607"/>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solidFill>
                <a:srgbClr val="003893"/>
              </a:solidFill>
            </a:endParaRPr>
          </a:p>
        </p:txBody>
      </p:sp>
      <p:pic>
        <p:nvPicPr>
          <p:cNvPr id="5" name="Picture 4" descr="A close up of text on a white background&#10;&#10;Description automatically generated">
            <a:extLst>
              <a:ext uri="{FF2B5EF4-FFF2-40B4-BE49-F238E27FC236}">
                <a16:creationId xmlns:a16="http://schemas.microsoft.com/office/drawing/2014/main" id="{ED83691C-5509-7742-8854-F56BEC447E97}"/>
              </a:ext>
            </a:extLst>
          </p:cNvPr>
          <p:cNvPicPr>
            <a:picLocks noChangeAspect="1"/>
          </p:cNvPicPr>
          <p:nvPr/>
        </p:nvPicPr>
        <p:blipFill>
          <a:blip r:embed="rId3"/>
          <a:stretch>
            <a:fillRect/>
          </a:stretch>
        </p:blipFill>
        <p:spPr>
          <a:xfrm>
            <a:off x="4572000" y="2169589"/>
            <a:ext cx="4064000" cy="3670300"/>
          </a:xfrm>
          <a:prstGeom prst="rect">
            <a:avLst/>
          </a:prstGeom>
        </p:spPr>
      </p:pic>
    </p:spTree>
    <p:extLst>
      <p:ext uri="{BB962C8B-B14F-4D97-AF65-F5344CB8AC3E}">
        <p14:creationId xmlns:p14="http://schemas.microsoft.com/office/powerpoint/2010/main" val="2752725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F8EB-C266-C840-822F-F3D4FC7BD186}"/>
              </a:ext>
            </a:extLst>
          </p:cNvPr>
          <p:cNvSpPr>
            <a:spLocks noGrp="1"/>
          </p:cNvSpPr>
          <p:nvPr>
            <p:ph type="ctrTitle"/>
          </p:nvPr>
        </p:nvSpPr>
        <p:spPr/>
        <p:txBody>
          <a:bodyPr>
            <a:normAutofit fontScale="90000"/>
          </a:bodyPr>
          <a:lstStyle/>
          <a:p>
            <a:r>
              <a:rPr lang="en-US"/>
              <a:t>3. Teaching practical skills - Maslow’s hierarchy of needs</a:t>
            </a:r>
          </a:p>
        </p:txBody>
      </p:sp>
      <p:sp>
        <p:nvSpPr>
          <p:cNvPr id="3" name="Text Placeholder 2">
            <a:extLst>
              <a:ext uri="{FF2B5EF4-FFF2-40B4-BE49-F238E27FC236}">
                <a16:creationId xmlns:a16="http://schemas.microsoft.com/office/drawing/2014/main" id="{CB6C9F76-4C92-9D40-B13A-5FC107A4A264}"/>
              </a:ext>
            </a:extLst>
          </p:cNvPr>
          <p:cNvSpPr>
            <a:spLocks noGrp="1"/>
          </p:cNvSpPr>
          <p:nvPr>
            <p:ph type="body" sz="quarter" idx="13"/>
          </p:nvPr>
        </p:nvSpPr>
        <p:spPr>
          <a:xfrm>
            <a:off x="457200" y="2447257"/>
            <a:ext cx="4619297" cy="3720662"/>
          </a:xfrm>
        </p:spPr>
        <p:txBody>
          <a:bodyPr>
            <a:normAutofit/>
          </a:bodyPr>
          <a:lstStyle/>
          <a:p>
            <a:r>
              <a:rPr lang="en-GB"/>
              <a:t>Environment</a:t>
            </a:r>
            <a:endParaRPr lang="en-US"/>
          </a:p>
          <a:p>
            <a:pPr lvl="1"/>
            <a:r>
              <a:rPr lang="en-US"/>
              <a:t>Heating</a:t>
            </a:r>
          </a:p>
          <a:p>
            <a:pPr lvl="1"/>
            <a:r>
              <a:rPr lang="en-US"/>
              <a:t>Lighting</a:t>
            </a:r>
          </a:p>
          <a:p>
            <a:r>
              <a:rPr lang="en-US"/>
              <a:t>Coffee breaks</a:t>
            </a:r>
          </a:p>
          <a:p>
            <a:r>
              <a:rPr lang="en-US"/>
              <a:t>Toilets</a:t>
            </a:r>
          </a:p>
          <a:p>
            <a:r>
              <a:rPr lang="en-US"/>
              <a:t>Fire evacuation instructions</a:t>
            </a:r>
          </a:p>
          <a:p>
            <a:r>
              <a:rPr lang="en-US"/>
              <a:t>Friendly atmosphere</a:t>
            </a:r>
          </a:p>
          <a:p>
            <a:r>
              <a:rPr lang="en-US"/>
              <a:t>Learning something</a:t>
            </a:r>
          </a:p>
          <a:p>
            <a:endParaRPr lang="en-US"/>
          </a:p>
        </p:txBody>
      </p:sp>
      <p:sp>
        <p:nvSpPr>
          <p:cNvPr id="9" name="Subtitle 2">
            <a:extLst>
              <a:ext uri="{FF2B5EF4-FFF2-40B4-BE49-F238E27FC236}">
                <a16:creationId xmlns:a16="http://schemas.microsoft.com/office/drawing/2014/main" id="{EBEAC68A-DA33-0A4E-830E-991F709B2F6D}"/>
              </a:ext>
            </a:extLst>
          </p:cNvPr>
          <p:cNvSpPr txBox="1">
            <a:spLocks/>
          </p:cNvSpPr>
          <p:nvPr/>
        </p:nvSpPr>
        <p:spPr>
          <a:xfrm>
            <a:off x="457200" y="1461607"/>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solidFill>
                <a:srgbClr val="003893"/>
              </a:solidFill>
            </a:endParaRPr>
          </a:p>
        </p:txBody>
      </p:sp>
      <p:pic>
        <p:nvPicPr>
          <p:cNvPr id="5" name="Picture 4" descr="A close up of text on a white background&#10;&#10;Description automatically generated">
            <a:extLst>
              <a:ext uri="{FF2B5EF4-FFF2-40B4-BE49-F238E27FC236}">
                <a16:creationId xmlns:a16="http://schemas.microsoft.com/office/drawing/2014/main" id="{ED83691C-5509-7742-8854-F56BEC447E97}"/>
              </a:ext>
            </a:extLst>
          </p:cNvPr>
          <p:cNvPicPr>
            <a:picLocks noChangeAspect="1"/>
          </p:cNvPicPr>
          <p:nvPr/>
        </p:nvPicPr>
        <p:blipFill>
          <a:blip r:embed="rId3"/>
          <a:stretch>
            <a:fillRect/>
          </a:stretch>
        </p:blipFill>
        <p:spPr>
          <a:xfrm>
            <a:off x="4572000" y="2169589"/>
            <a:ext cx="4064000" cy="3670300"/>
          </a:xfrm>
          <a:prstGeom prst="rect">
            <a:avLst/>
          </a:prstGeom>
        </p:spPr>
      </p:pic>
    </p:spTree>
    <p:extLst>
      <p:ext uri="{BB962C8B-B14F-4D97-AF65-F5344CB8AC3E}">
        <p14:creationId xmlns:p14="http://schemas.microsoft.com/office/powerpoint/2010/main" val="3019800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F277-D9D6-6A4A-81E4-38EF69632E2C}"/>
              </a:ext>
            </a:extLst>
          </p:cNvPr>
          <p:cNvSpPr>
            <a:spLocks noGrp="1"/>
          </p:cNvSpPr>
          <p:nvPr>
            <p:ph type="ctrTitle"/>
          </p:nvPr>
        </p:nvSpPr>
        <p:spPr>
          <a:xfrm>
            <a:off x="457200" y="627594"/>
            <a:ext cx="7772400" cy="679449"/>
          </a:xfrm>
        </p:spPr>
        <p:txBody>
          <a:bodyPr/>
          <a:lstStyle/>
          <a:p>
            <a:r>
              <a:rPr lang="en-US"/>
              <a:t>3. Teaching practical skills - theory</a:t>
            </a:r>
          </a:p>
        </p:txBody>
      </p:sp>
      <p:sp>
        <p:nvSpPr>
          <p:cNvPr id="3" name="Text Placeholder 2">
            <a:extLst>
              <a:ext uri="{FF2B5EF4-FFF2-40B4-BE49-F238E27FC236}">
                <a16:creationId xmlns:a16="http://schemas.microsoft.com/office/drawing/2014/main" id="{9886673C-FB36-E545-BD45-3472100EF477}"/>
              </a:ext>
            </a:extLst>
          </p:cNvPr>
          <p:cNvSpPr>
            <a:spLocks noGrp="1"/>
          </p:cNvSpPr>
          <p:nvPr>
            <p:ph type="body" sz="quarter" idx="13"/>
          </p:nvPr>
        </p:nvSpPr>
        <p:spPr>
          <a:xfrm>
            <a:off x="457201" y="1981553"/>
            <a:ext cx="4619297" cy="3720663"/>
          </a:xfrm>
        </p:spPr>
        <p:txBody>
          <a:bodyPr>
            <a:normAutofit lnSpcReduction="10000"/>
          </a:bodyPr>
          <a:lstStyle/>
          <a:p>
            <a:pPr marL="177796" lvl="1" indent="0">
              <a:buNone/>
            </a:pPr>
            <a:r>
              <a:rPr lang="en-GB" sz="2800"/>
              <a:t>Children:</a:t>
            </a:r>
          </a:p>
          <a:p>
            <a:pPr marL="449251" lvl="1" indent="-271456">
              <a:buFont typeface="Arial" panose="020B0604020202020204" pitchFamily="34" charset="0"/>
              <a:buChar char="•"/>
            </a:pPr>
            <a:r>
              <a:rPr lang="en-GB" sz="2800"/>
              <a:t>Dependent on the instructor</a:t>
            </a:r>
          </a:p>
          <a:p>
            <a:pPr marL="449251" lvl="1" indent="-271456">
              <a:buFont typeface="Arial" panose="020B0604020202020204" pitchFamily="34" charset="0"/>
              <a:buChar char="•"/>
            </a:pPr>
            <a:r>
              <a:rPr lang="en-GB" sz="2800"/>
              <a:t>Bring little experience to the teaching</a:t>
            </a:r>
          </a:p>
          <a:p>
            <a:pPr marL="449251" lvl="1" indent="-271456">
              <a:buFont typeface="Arial" panose="020B0604020202020204" pitchFamily="34" charset="0"/>
              <a:buChar char="•"/>
            </a:pPr>
            <a:r>
              <a:rPr lang="en-GB" sz="2800"/>
              <a:t>Are told what they have to learn</a:t>
            </a:r>
          </a:p>
          <a:p>
            <a:pPr marL="449251" lvl="1" indent="-271456">
              <a:buFont typeface="Arial" panose="020B0604020202020204" pitchFamily="34" charset="0"/>
              <a:buChar char="•"/>
            </a:pPr>
            <a:r>
              <a:rPr lang="en-GB" sz="2800"/>
              <a:t>Primarily motivated by external pressures</a:t>
            </a:r>
          </a:p>
          <a:p>
            <a:endParaRPr lang="en-US"/>
          </a:p>
        </p:txBody>
      </p:sp>
      <p:sp>
        <p:nvSpPr>
          <p:cNvPr id="5" name="Subtitle 2">
            <a:extLst>
              <a:ext uri="{FF2B5EF4-FFF2-40B4-BE49-F238E27FC236}">
                <a16:creationId xmlns:a16="http://schemas.microsoft.com/office/drawing/2014/main" id="{DDAD6349-51D7-2F4B-95A0-5716B403AED8}"/>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Child learning - pedagogy</a:t>
            </a:r>
            <a:endParaRPr lang="en-US">
              <a:solidFill>
                <a:srgbClr val="003893"/>
              </a:solidFill>
            </a:endParaRPr>
          </a:p>
        </p:txBody>
      </p:sp>
      <p:pic>
        <p:nvPicPr>
          <p:cNvPr id="8" name="Picture Placeholder 7">
            <a:extLst>
              <a:ext uri="{FF2B5EF4-FFF2-40B4-BE49-F238E27FC236}">
                <a16:creationId xmlns:a16="http://schemas.microsoft.com/office/drawing/2014/main" id="{9C763B4E-4102-CF48-9A0B-4AA8793DCDA3}"/>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495863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F277-D9D6-6A4A-81E4-38EF69632E2C}"/>
              </a:ext>
            </a:extLst>
          </p:cNvPr>
          <p:cNvSpPr>
            <a:spLocks noGrp="1"/>
          </p:cNvSpPr>
          <p:nvPr>
            <p:ph type="ctrTitle"/>
          </p:nvPr>
        </p:nvSpPr>
        <p:spPr>
          <a:xfrm>
            <a:off x="457200" y="627594"/>
            <a:ext cx="7772400" cy="679449"/>
          </a:xfrm>
        </p:spPr>
        <p:txBody>
          <a:bodyPr/>
          <a:lstStyle/>
          <a:p>
            <a:r>
              <a:rPr lang="en-US"/>
              <a:t>3. Teaching practical skills - theory</a:t>
            </a:r>
          </a:p>
        </p:txBody>
      </p:sp>
      <p:sp>
        <p:nvSpPr>
          <p:cNvPr id="3" name="Text Placeholder 2">
            <a:extLst>
              <a:ext uri="{FF2B5EF4-FFF2-40B4-BE49-F238E27FC236}">
                <a16:creationId xmlns:a16="http://schemas.microsoft.com/office/drawing/2014/main" id="{9886673C-FB36-E545-BD45-3472100EF477}"/>
              </a:ext>
            </a:extLst>
          </p:cNvPr>
          <p:cNvSpPr>
            <a:spLocks noGrp="1"/>
          </p:cNvSpPr>
          <p:nvPr>
            <p:ph type="body" sz="quarter" idx="13"/>
          </p:nvPr>
        </p:nvSpPr>
        <p:spPr>
          <a:xfrm>
            <a:off x="457201" y="1981553"/>
            <a:ext cx="4619297" cy="3720663"/>
          </a:xfrm>
        </p:spPr>
        <p:txBody>
          <a:bodyPr/>
          <a:lstStyle/>
          <a:p>
            <a:pPr marL="177796" lvl="1" indent="0">
              <a:buNone/>
            </a:pPr>
            <a:r>
              <a:rPr lang="en-GB" sz="2800"/>
              <a:t>Adults like:</a:t>
            </a:r>
          </a:p>
          <a:p>
            <a:pPr marL="449251" lvl="1" indent="-271456">
              <a:buFont typeface="Arial" panose="020B0604020202020204" pitchFamily="34" charset="0"/>
              <a:buChar char="•"/>
            </a:pPr>
            <a:r>
              <a:rPr lang="en-GB" sz="2800"/>
              <a:t>Involvement</a:t>
            </a:r>
          </a:p>
          <a:p>
            <a:pPr marL="449251" lvl="1" indent="-271456">
              <a:buFont typeface="Arial" panose="020B0604020202020204" pitchFamily="34" charset="0"/>
              <a:buChar char="•"/>
            </a:pPr>
            <a:r>
              <a:rPr lang="en-GB" sz="2800"/>
              <a:t>Relevance</a:t>
            </a:r>
          </a:p>
          <a:p>
            <a:pPr marL="449251" lvl="1" indent="-271456">
              <a:buFont typeface="Arial" panose="020B0604020202020204" pitchFamily="34" charset="0"/>
              <a:buChar char="•"/>
            </a:pPr>
            <a:r>
              <a:rPr lang="en-GB" sz="2800"/>
              <a:t>Interaction</a:t>
            </a:r>
          </a:p>
          <a:p>
            <a:pPr marL="449251" lvl="1" indent="-271456">
              <a:buFont typeface="Arial" panose="020B0604020202020204" pitchFamily="34" charset="0"/>
              <a:buChar char="•"/>
            </a:pPr>
            <a:r>
              <a:rPr lang="en-GB" sz="2800"/>
              <a:t>Focus on a problem or skill</a:t>
            </a:r>
          </a:p>
          <a:p>
            <a:endParaRPr lang="en-US"/>
          </a:p>
        </p:txBody>
      </p:sp>
      <p:sp>
        <p:nvSpPr>
          <p:cNvPr id="5" name="Subtitle 2">
            <a:extLst>
              <a:ext uri="{FF2B5EF4-FFF2-40B4-BE49-F238E27FC236}">
                <a16:creationId xmlns:a16="http://schemas.microsoft.com/office/drawing/2014/main" id="{DDAD6349-51D7-2F4B-95A0-5716B403AED8}"/>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Adult learning - andragogy</a:t>
            </a:r>
            <a:endParaRPr lang="en-US">
              <a:solidFill>
                <a:srgbClr val="003893"/>
              </a:solidFill>
            </a:endParaRPr>
          </a:p>
        </p:txBody>
      </p:sp>
      <p:pic>
        <p:nvPicPr>
          <p:cNvPr id="6" name="Picture Placeholder 5">
            <a:extLst>
              <a:ext uri="{FF2B5EF4-FFF2-40B4-BE49-F238E27FC236}">
                <a16:creationId xmlns:a16="http://schemas.microsoft.com/office/drawing/2014/main" id="{91F79474-18D7-A745-994C-2A5CFEA78574}"/>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312726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B393-D7AF-1047-8E7E-FA72D6570937}"/>
              </a:ext>
            </a:extLst>
          </p:cNvPr>
          <p:cNvSpPr>
            <a:spLocks noGrp="1"/>
          </p:cNvSpPr>
          <p:nvPr>
            <p:ph type="ctrTitle"/>
          </p:nvPr>
        </p:nvSpPr>
        <p:spPr/>
        <p:txBody>
          <a:bodyPr/>
          <a:lstStyle/>
          <a:p>
            <a:r>
              <a:rPr lang="en-US"/>
              <a:t>3. Teaching practical skills</a:t>
            </a:r>
          </a:p>
        </p:txBody>
      </p:sp>
      <p:sp>
        <p:nvSpPr>
          <p:cNvPr id="3" name="Text Placeholder 2">
            <a:extLst>
              <a:ext uri="{FF2B5EF4-FFF2-40B4-BE49-F238E27FC236}">
                <a16:creationId xmlns:a16="http://schemas.microsoft.com/office/drawing/2014/main" id="{4F564DB5-197C-A34F-A358-CEDDE6D2E69C}"/>
              </a:ext>
            </a:extLst>
          </p:cNvPr>
          <p:cNvSpPr>
            <a:spLocks noGrp="1"/>
          </p:cNvSpPr>
          <p:nvPr>
            <p:ph type="body" sz="quarter" idx="13"/>
          </p:nvPr>
        </p:nvSpPr>
        <p:spPr>
          <a:xfrm>
            <a:off x="231495" y="2367071"/>
            <a:ext cx="4340507" cy="3720663"/>
          </a:xfrm>
        </p:spPr>
        <p:txBody>
          <a:bodyPr/>
          <a:lstStyle/>
          <a:p>
            <a:r>
              <a:rPr lang="en-US"/>
              <a:t>Little theoretical underpinning</a:t>
            </a:r>
          </a:p>
          <a:p>
            <a:r>
              <a:rPr lang="en-US"/>
              <a:t>Not consistent attributes</a:t>
            </a:r>
          </a:p>
          <a:p>
            <a:r>
              <a:rPr lang="en-US"/>
              <a:t>No evidence that using learning styles improves outcomes</a:t>
            </a:r>
          </a:p>
          <a:p>
            <a:r>
              <a:rPr lang="en-US"/>
              <a:t>But still popular</a:t>
            </a:r>
          </a:p>
          <a:p>
            <a:endParaRPr lang="en-US"/>
          </a:p>
        </p:txBody>
      </p:sp>
      <p:sp>
        <p:nvSpPr>
          <p:cNvPr id="13" name="TextBox 12">
            <a:extLst>
              <a:ext uri="{FF2B5EF4-FFF2-40B4-BE49-F238E27FC236}">
                <a16:creationId xmlns:a16="http://schemas.microsoft.com/office/drawing/2014/main" id="{36B7255D-05A2-1049-B42F-CBADBBCF00A9}"/>
              </a:ext>
            </a:extLst>
          </p:cNvPr>
          <p:cNvSpPr txBox="1"/>
          <p:nvPr/>
        </p:nvSpPr>
        <p:spPr>
          <a:xfrm rot="1214624">
            <a:off x="5621042" y="3767376"/>
            <a:ext cx="3183039" cy="2585323"/>
          </a:xfrm>
          <a:prstGeom prst="rect">
            <a:avLst/>
          </a:prstGeom>
          <a:noFill/>
          <a:ln>
            <a:solidFill>
              <a:schemeClr val="accent1">
                <a:shade val="95000"/>
                <a:satMod val="105000"/>
              </a:schemeClr>
            </a:solidFill>
          </a:ln>
          <a:effectLst>
            <a:outerShdw blurRad="50800" dist="38100" dir="2700000" algn="tl" rotWithShape="0">
              <a:prstClr val="black">
                <a:alpha val="40000"/>
              </a:prstClr>
            </a:outerShdw>
          </a:effectLst>
        </p:spPr>
        <p:txBody>
          <a:bodyPr wrap="square" rtlCol="0">
            <a:spAutoFit/>
          </a:bodyPr>
          <a:lstStyle/>
          <a:p>
            <a:r>
              <a:rPr lang="en-GB"/>
              <a:t>Honey and Mumford</a:t>
            </a:r>
          </a:p>
          <a:p>
            <a:pPr marL="285744" indent="-285744">
              <a:buFont typeface="Arial" panose="020B0604020202020204" pitchFamily="34" charset="0"/>
              <a:buChar char="•"/>
            </a:pPr>
            <a:r>
              <a:rPr lang="en-GB"/>
              <a:t>Activist</a:t>
            </a:r>
          </a:p>
          <a:p>
            <a:pPr marL="768331" lvl="3" indent="-265107">
              <a:buFont typeface="Arial" panose="020B0604020202020204" pitchFamily="34" charset="0"/>
              <a:buChar char="•"/>
            </a:pPr>
            <a:r>
              <a:rPr lang="en-GB" sz="1200"/>
              <a:t>open to new experiences, sociable, egocentric, impulsive</a:t>
            </a:r>
            <a:endParaRPr lang="en-GB"/>
          </a:p>
          <a:p>
            <a:pPr marL="311143" lvl="2" indent="-265107">
              <a:buFont typeface="Arial" panose="020B0604020202020204" pitchFamily="34" charset="0"/>
              <a:buChar char="•"/>
            </a:pPr>
            <a:r>
              <a:rPr lang="en-GB"/>
              <a:t>Reflector</a:t>
            </a:r>
          </a:p>
          <a:p>
            <a:pPr marL="742932" lvl="1" indent="-285744">
              <a:buFont typeface="Arial" panose="020B0604020202020204" pitchFamily="34" charset="0"/>
              <a:buChar char="•"/>
            </a:pPr>
            <a:r>
              <a:rPr lang="en-GB" sz="1200"/>
              <a:t>cautious observer rather than participant</a:t>
            </a:r>
          </a:p>
          <a:p>
            <a:pPr marL="285744" indent="-285744">
              <a:buFont typeface="Arial" panose="020B0604020202020204" pitchFamily="34" charset="0"/>
              <a:buChar char="•"/>
            </a:pPr>
            <a:r>
              <a:rPr lang="en-GB"/>
              <a:t>Theorist</a:t>
            </a:r>
          </a:p>
          <a:p>
            <a:pPr marL="742932" lvl="1" indent="-285744">
              <a:buFont typeface="Arial" panose="020B0604020202020204" pitchFamily="34" charset="0"/>
              <a:buChar char="•"/>
            </a:pPr>
            <a:r>
              <a:rPr lang="en-GB" sz="1200"/>
              <a:t>logical and rational</a:t>
            </a:r>
          </a:p>
          <a:p>
            <a:pPr marL="285744" indent="-285744">
              <a:buFont typeface="Arial" panose="020B0604020202020204" pitchFamily="34" charset="0"/>
              <a:buChar char="•"/>
            </a:pPr>
            <a:r>
              <a:rPr lang="en-GB"/>
              <a:t>Pragmatist</a:t>
            </a:r>
          </a:p>
          <a:p>
            <a:pPr marL="742932" lvl="1" indent="-285744">
              <a:buFont typeface="Arial" panose="020B0604020202020204" pitchFamily="34" charset="0"/>
              <a:buChar char="•"/>
            </a:pPr>
            <a:r>
              <a:rPr lang="en-GB" sz="1200"/>
              <a:t>practical</a:t>
            </a:r>
          </a:p>
        </p:txBody>
      </p:sp>
      <p:sp>
        <p:nvSpPr>
          <p:cNvPr id="14" name="TextBox 13">
            <a:extLst>
              <a:ext uri="{FF2B5EF4-FFF2-40B4-BE49-F238E27FC236}">
                <a16:creationId xmlns:a16="http://schemas.microsoft.com/office/drawing/2014/main" id="{1FEC3ED8-FBFB-E441-B086-31B78767EAD0}"/>
              </a:ext>
            </a:extLst>
          </p:cNvPr>
          <p:cNvSpPr txBox="1"/>
          <p:nvPr/>
        </p:nvSpPr>
        <p:spPr>
          <a:xfrm rot="1116056">
            <a:off x="5405378" y="1750575"/>
            <a:ext cx="3183039" cy="923330"/>
          </a:xfrm>
          <a:prstGeom prst="rect">
            <a:avLst/>
          </a:prstGeom>
          <a:noFill/>
          <a:ln>
            <a:solidFill>
              <a:schemeClr val="accent1">
                <a:shade val="95000"/>
                <a:satMod val="105000"/>
              </a:schemeClr>
            </a:solidFill>
          </a:ln>
          <a:effectLst>
            <a:outerShdw blurRad="50800" dist="38100" dir="2700000" algn="tl" rotWithShape="0">
              <a:prstClr val="black">
                <a:alpha val="40000"/>
              </a:prstClr>
            </a:outerShdw>
          </a:effectLst>
        </p:spPr>
        <p:txBody>
          <a:bodyPr wrap="square" rtlCol="0">
            <a:spAutoFit/>
          </a:bodyPr>
          <a:lstStyle/>
          <a:p>
            <a:r>
              <a:rPr lang="en-GB" err="1"/>
              <a:t>Pask</a:t>
            </a:r>
            <a:endParaRPr lang="en-GB"/>
          </a:p>
          <a:p>
            <a:pPr marL="285744" indent="-285744">
              <a:buFont typeface="Arial" panose="020B0604020202020204" pitchFamily="34" charset="0"/>
              <a:buChar char="•"/>
            </a:pPr>
            <a:r>
              <a:rPr lang="en-GB" err="1"/>
              <a:t>Serialist</a:t>
            </a:r>
            <a:endParaRPr lang="en-GB"/>
          </a:p>
          <a:p>
            <a:pPr marL="285744" indent="-285744">
              <a:buFont typeface="Arial" panose="020B0604020202020204" pitchFamily="34" charset="0"/>
              <a:buChar char="•"/>
            </a:pPr>
            <a:r>
              <a:rPr lang="en-GB"/>
              <a:t>Holist</a:t>
            </a:r>
          </a:p>
        </p:txBody>
      </p:sp>
      <p:sp>
        <p:nvSpPr>
          <p:cNvPr id="15" name="Subtitle 2">
            <a:extLst>
              <a:ext uri="{FF2B5EF4-FFF2-40B4-BE49-F238E27FC236}">
                <a16:creationId xmlns:a16="http://schemas.microsoft.com/office/drawing/2014/main" id="{1F31B037-35F3-3F42-BA1A-2ACF3501E8B7}"/>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Theory – learning styles</a:t>
            </a:r>
          </a:p>
          <a:p>
            <a:pPr marL="0" indent="0">
              <a:buNone/>
            </a:pPr>
            <a:r>
              <a:rPr lang="en-GB" altLang="en-US" sz="2000">
                <a:solidFill>
                  <a:srgbClr val="003893"/>
                </a:solidFill>
              </a:rPr>
              <a:t>Competing and contested theories</a:t>
            </a:r>
            <a:endParaRPr lang="en-GB" altLang="en-US" sz="2000"/>
          </a:p>
          <a:p>
            <a:endParaRPr lang="en-US"/>
          </a:p>
        </p:txBody>
      </p:sp>
      <p:sp>
        <p:nvSpPr>
          <p:cNvPr id="16" name="TextBox 15">
            <a:extLst>
              <a:ext uri="{FF2B5EF4-FFF2-40B4-BE49-F238E27FC236}">
                <a16:creationId xmlns:a16="http://schemas.microsoft.com/office/drawing/2014/main" id="{B88D0917-D9C0-284F-977A-2F75377E81D2}"/>
              </a:ext>
            </a:extLst>
          </p:cNvPr>
          <p:cNvSpPr txBox="1"/>
          <p:nvPr/>
        </p:nvSpPr>
        <p:spPr>
          <a:xfrm rot="20103659">
            <a:off x="4287403" y="2147882"/>
            <a:ext cx="3183039" cy="1477328"/>
          </a:xfrm>
          <a:prstGeom prst="rect">
            <a:avLst/>
          </a:prstGeom>
          <a:noFill/>
          <a:ln>
            <a:solidFill>
              <a:schemeClr val="accent1">
                <a:shade val="95000"/>
                <a:satMod val="105000"/>
              </a:schemeClr>
            </a:solidFill>
          </a:ln>
          <a:effectLst>
            <a:outerShdw blurRad="50800" dist="38100" dir="2700000" algn="tl" rotWithShape="0">
              <a:prstClr val="black">
                <a:alpha val="40000"/>
              </a:prstClr>
            </a:outerShdw>
          </a:effectLst>
        </p:spPr>
        <p:txBody>
          <a:bodyPr wrap="square" rtlCol="0">
            <a:spAutoFit/>
          </a:bodyPr>
          <a:lstStyle/>
          <a:p>
            <a:r>
              <a:rPr lang="en-GB"/>
              <a:t>VARK</a:t>
            </a:r>
          </a:p>
          <a:p>
            <a:pPr marL="285744" indent="-285744">
              <a:buFont typeface="Arial" panose="020B0604020202020204" pitchFamily="34" charset="0"/>
              <a:buChar char="•"/>
            </a:pPr>
            <a:r>
              <a:rPr lang="en-GB"/>
              <a:t>Visual</a:t>
            </a:r>
          </a:p>
          <a:p>
            <a:pPr marL="285744" indent="-285744">
              <a:buFont typeface="Arial" panose="020B0604020202020204" pitchFamily="34" charset="0"/>
              <a:buChar char="•"/>
            </a:pPr>
            <a:r>
              <a:rPr lang="en-GB"/>
              <a:t>Auditory</a:t>
            </a:r>
          </a:p>
          <a:p>
            <a:pPr marL="285744" indent="-285744">
              <a:buFont typeface="Arial" panose="020B0604020202020204" pitchFamily="34" charset="0"/>
              <a:buChar char="•"/>
            </a:pPr>
            <a:r>
              <a:rPr lang="en-GB"/>
              <a:t>Reading / writing</a:t>
            </a:r>
          </a:p>
          <a:p>
            <a:pPr marL="285744" indent="-285744">
              <a:buFont typeface="Arial" panose="020B0604020202020204" pitchFamily="34" charset="0"/>
              <a:buChar char="•"/>
            </a:pPr>
            <a:r>
              <a:rPr lang="en-GB" err="1"/>
              <a:t>Kinesthetic</a:t>
            </a:r>
            <a:endParaRPr lang="en-GB"/>
          </a:p>
        </p:txBody>
      </p:sp>
    </p:spTree>
    <p:extLst>
      <p:ext uri="{BB962C8B-B14F-4D97-AF65-F5344CB8AC3E}">
        <p14:creationId xmlns:p14="http://schemas.microsoft.com/office/powerpoint/2010/main" val="2657870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F277-D9D6-6A4A-81E4-38EF69632E2C}"/>
              </a:ext>
            </a:extLst>
          </p:cNvPr>
          <p:cNvSpPr>
            <a:spLocks noGrp="1"/>
          </p:cNvSpPr>
          <p:nvPr>
            <p:ph type="ctrTitle"/>
          </p:nvPr>
        </p:nvSpPr>
        <p:spPr>
          <a:xfrm>
            <a:off x="457200" y="627594"/>
            <a:ext cx="7772400" cy="679449"/>
          </a:xfrm>
        </p:spPr>
        <p:txBody>
          <a:bodyPr/>
          <a:lstStyle/>
          <a:p>
            <a:r>
              <a:rPr lang="en-US"/>
              <a:t>3. Teaching practical skills </a:t>
            </a:r>
          </a:p>
        </p:txBody>
      </p:sp>
      <p:pic>
        <p:nvPicPr>
          <p:cNvPr id="5" name="Picture Placeholder 4">
            <a:extLst>
              <a:ext uri="{FF2B5EF4-FFF2-40B4-BE49-F238E27FC236}">
                <a16:creationId xmlns:a16="http://schemas.microsoft.com/office/drawing/2014/main" id="{75BB2164-287A-5847-ACC5-8DAA2D9998C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TextBox 5">
            <a:extLst>
              <a:ext uri="{FF2B5EF4-FFF2-40B4-BE49-F238E27FC236}">
                <a16:creationId xmlns:a16="http://schemas.microsoft.com/office/drawing/2014/main" id="{1F80A4C9-22C5-D24F-843C-70EC6FA64ECC}"/>
              </a:ext>
            </a:extLst>
          </p:cNvPr>
          <p:cNvSpPr txBox="1"/>
          <p:nvPr/>
        </p:nvSpPr>
        <p:spPr>
          <a:xfrm>
            <a:off x="1837720" y="1992925"/>
            <a:ext cx="2110155" cy="646331"/>
          </a:xfrm>
          <a:prstGeom prst="rect">
            <a:avLst/>
          </a:prstGeom>
          <a:noFill/>
        </p:spPr>
        <p:txBody>
          <a:bodyPr wrap="square" rtlCol="0">
            <a:spAutoFit/>
          </a:bodyPr>
          <a:lstStyle/>
          <a:p>
            <a:r>
              <a:rPr lang="en-US"/>
              <a:t>Experience</a:t>
            </a:r>
          </a:p>
          <a:p>
            <a:r>
              <a:rPr lang="en-US" i="1"/>
              <a:t>Try it</a:t>
            </a:r>
          </a:p>
        </p:txBody>
      </p:sp>
      <p:sp>
        <p:nvSpPr>
          <p:cNvPr id="7" name="TextBox 6">
            <a:extLst>
              <a:ext uri="{FF2B5EF4-FFF2-40B4-BE49-F238E27FC236}">
                <a16:creationId xmlns:a16="http://schemas.microsoft.com/office/drawing/2014/main" id="{B95FB52E-060E-904D-AC3D-63FDCCE1BC60}"/>
              </a:ext>
            </a:extLst>
          </p:cNvPr>
          <p:cNvSpPr txBox="1"/>
          <p:nvPr/>
        </p:nvSpPr>
        <p:spPr>
          <a:xfrm>
            <a:off x="147221" y="3061784"/>
            <a:ext cx="2110155" cy="1200329"/>
          </a:xfrm>
          <a:prstGeom prst="rect">
            <a:avLst/>
          </a:prstGeom>
          <a:noFill/>
        </p:spPr>
        <p:txBody>
          <a:bodyPr wrap="square" rtlCol="0">
            <a:spAutoFit/>
          </a:bodyPr>
          <a:lstStyle/>
          <a:p>
            <a:r>
              <a:rPr lang="en-US"/>
              <a:t>Plan</a:t>
            </a:r>
          </a:p>
          <a:p>
            <a:r>
              <a:rPr lang="en-US" i="1"/>
              <a:t>What to do the same / differently next time</a:t>
            </a:r>
          </a:p>
        </p:txBody>
      </p:sp>
      <p:sp>
        <p:nvSpPr>
          <p:cNvPr id="8" name="TextBox 7">
            <a:extLst>
              <a:ext uri="{FF2B5EF4-FFF2-40B4-BE49-F238E27FC236}">
                <a16:creationId xmlns:a16="http://schemas.microsoft.com/office/drawing/2014/main" id="{53448A15-3333-B247-97D8-F8BFEE83F70A}"/>
              </a:ext>
            </a:extLst>
          </p:cNvPr>
          <p:cNvSpPr txBox="1"/>
          <p:nvPr/>
        </p:nvSpPr>
        <p:spPr>
          <a:xfrm>
            <a:off x="1837720" y="4771293"/>
            <a:ext cx="2110155" cy="646331"/>
          </a:xfrm>
          <a:prstGeom prst="rect">
            <a:avLst/>
          </a:prstGeom>
          <a:noFill/>
        </p:spPr>
        <p:txBody>
          <a:bodyPr wrap="square" rtlCol="0">
            <a:spAutoFit/>
          </a:bodyPr>
          <a:lstStyle/>
          <a:p>
            <a:r>
              <a:rPr lang="en-US"/>
              <a:t>Conceptualize</a:t>
            </a:r>
          </a:p>
          <a:p>
            <a:r>
              <a:rPr lang="en-US" i="1"/>
              <a:t>Generalize</a:t>
            </a:r>
          </a:p>
        </p:txBody>
      </p:sp>
      <p:sp>
        <p:nvSpPr>
          <p:cNvPr id="9" name="Bent Arrow 8">
            <a:extLst>
              <a:ext uri="{FF2B5EF4-FFF2-40B4-BE49-F238E27FC236}">
                <a16:creationId xmlns:a16="http://schemas.microsoft.com/office/drawing/2014/main" id="{819834AD-0ECC-DC43-87B4-1BFB64CA30F5}"/>
              </a:ext>
            </a:extLst>
          </p:cNvPr>
          <p:cNvSpPr/>
          <p:nvPr/>
        </p:nvSpPr>
        <p:spPr>
          <a:xfrm>
            <a:off x="412695" y="2091975"/>
            <a:ext cx="813816"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Bent Arrow 9">
            <a:extLst>
              <a:ext uri="{FF2B5EF4-FFF2-40B4-BE49-F238E27FC236}">
                <a16:creationId xmlns:a16="http://schemas.microsoft.com/office/drawing/2014/main" id="{8D3DE54C-C69B-5243-AEB0-85485F3EC4B6}"/>
              </a:ext>
            </a:extLst>
          </p:cNvPr>
          <p:cNvSpPr/>
          <p:nvPr/>
        </p:nvSpPr>
        <p:spPr>
          <a:xfrm rot="16200000">
            <a:off x="440127" y="4336952"/>
            <a:ext cx="813816"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23B3D9B-A1F7-4B40-A4C6-9068E86EFC95}"/>
              </a:ext>
            </a:extLst>
          </p:cNvPr>
          <p:cNvSpPr txBox="1"/>
          <p:nvPr/>
        </p:nvSpPr>
        <p:spPr>
          <a:xfrm>
            <a:off x="3296023" y="3061784"/>
            <a:ext cx="2110155" cy="646331"/>
          </a:xfrm>
          <a:prstGeom prst="rect">
            <a:avLst/>
          </a:prstGeom>
          <a:noFill/>
        </p:spPr>
        <p:txBody>
          <a:bodyPr wrap="square" rtlCol="0">
            <a:spAutoFit/>
          </a:bodyPr>
          <a:lstStyle/>
          <a:p>
            <a:r>
              <a:rPr lang="en-US"/>
              <a:t>Reflect</a:t>
            </a:r>
          </a:p>
          <a:p>
            <a:r>
              <a:rPr lang="en-US" i="1"/>
              <a:t>What went well?</a:t>
            </a:r>
          </a:p>
        </p:txBody>
      </p:sp>
      <p:sp>
        <p:nvSpPr>
          <p:cNvPr id="12" name="Bent Arrow 11">
            <a:extLst>
              <a:ext uri="{FF2B5EF4-FFF2-40B4-BE49-F238E27FC236}">
                <a16:creationId xmlns:a16="http://schemas.microsoft.com/office/drawing/2014/main" id="{58194EB8-C372-734C-A20C-F0FB35E9C191}"/>
              </a:ext>
            </a:extLst>
          </p:cNvPr>
          <p:cNvSpPr/>
          <p:nvPr/>
        </p:nvSpPr>
        <p:spPr>
          <a:xfrm rot="10800000">
            <a:off x="3835281" y="4309519"/>
            <a:ext cx="813816"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3BD9A63B-E8E1-3049-883C-2D53A0892558}"/>
              </a:ext>
            </a:extLst>
          </p:cNvPr>
          <p:cNvSpPr/>
          <p:nvPr/>
        </p:nvSpPr>
        <p:spPr>
          <a:xfrm rot="5400000">
            <a:off x="3860825" y="2117522"/>
            <a:ext cx="813816" cy="762727"/>
          </a:xfrm>
          <a:prstGeom prst="bentArrow">
            <a:avLst>
              <a:gd name="adj1" fmla="val 25000"/>
              <a:gd name="adj2" fmla="val 25000"/>
              <a:gd name="adj3" fmla="val 25000"/>
              <a:gd name="adj4" fmla="val 3282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Subtitle 2">
            <a:extLst>
              <a:ext uri="{FF2B5EF4-FFF2-40B4-BE49-F238E27FC236}">
                <a16:creationId xmlns:a16="http://schemas.microsoft.com/office/drawing/2014/main" id="{6FCA2035-2E33-4645-AFDE-DE77EDD251FE}"/>
              </a:ext>
            </a:extLst>
          </p:cNvPr>
          <p:cNvSpPr txBox="1">
            <a:spLocks/>
          </p:cNvSpPr>
          <p:nvPr/>
        </p:nvSpPr>
        <p:spPr>
          <a:xfrm>
            <a:off x="457200" y="1302105"/>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a:solidFill>
                  <a:srgbClr val="003893"/>
                </a:solidFill>
              </a:rPr>
              <a:t>Theory – </a:t>
            </a:r>
            <a:r>
              <a:rPr lang="en-US" sz="2800">
                <a:solidFill>
                  <a:srgbClr val="003893"/>
                </a:solidFill>
              </a:rPr>
              <a:t>Kolb’s Learning Cycle</a:t>
            </a:r>
            <a:r>
              <a:rPr lang="en-GB" altLang="en-US" sz="2800">
                <a:solidFill>
                  <a:srgbClr val="003893"/>
                </a:solidFill>
              </a:rPr>
              <a:t> </a:t>
            </a:r>
            <a:endParaRPr lang="en-US">
              <a:solidFill>
                <a:srgbClr val="003893"/>
              </a:solidFill>
            </a:endParaRPr>
          </a:p>
        </p:txBody>
      </p:sp>
    </p:spTree>
    <p:extLst>
      <p:ext uri="{BB962C8B-B14F-4D97-AF65-F5344CB8AC3E}">
        <p14:creationId xmlns:p14="http://schemas.microsoft.com/office/powerpoint/2010/main" val="2356525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55C07-A1BC-1B40-8C3E-C08CFC176BBD}"/>
              </a:ext>
            </a:extLst>
          </p:cNvPr>
          <p:cNvSpPr>
            <a:spLocks noGrp="1"/>
          </p:cNvSpPr>
          <p:nvPr>
            <p:ph type="ctrTitle"/>
          </p:nvPr>
        </p:nvSpPr>
        <p:spPr/>
        <p:txBody>
          <a:bodyPr/>
          <a:lstStyle/>
          <a:p>
            <a:r>
              <a:rPr lang="en-US"/>
              <a:t>3. Teaching practical skills</a:t>
            </a:r>
          </a:p>
        </p:txBody>
      </p:sp>
      <p:sp>
        <p:nvSpPr>
          <p:cNvPr id="3" name="Text Placeholder 2">
            <a:extLst>
              <a:ext uri="{FF2B5EF4-FFF2-40B4-BE49-F238E27FC236}">
                <a16:creationId xmlns:a16="http://schemas.microsoft.com/office/drawing/2014/main" id="{7D1876DA-3121-4740-A876-598D965DF90E}"/>
              </a:ext>
            </a:extLst>
          </p:cNvPr>
          <p:cNvSpPr>
            <a:spLocks noGrp="1"/>
          </p:cNvSpPr>
          <p:nvPr>
            <p:ph type="body" sz="quarter" idx="13"/>
          </p:nvPr>
        </p:nvSpPr>
        <p:spPr>
          <a:xfrm>
            <a:off x="457202" y="2186418"/>
            <a:ext cx="4101204" cy="3720663"/>
          </a:xfrm>
        </p:spPr>
        <p:txBody>
          <a:bodyPr/>
          <a:lstStyle/>
          <a:p>
            <a:r>
              <a:rPr lang="en-US"/>
              <a:t>Knowledge</a:t>
            </a:r>
          </a:p>
          <a:p>
            <a:r>
              <a:rPr lang="en-US"/>
              <a:t>Skills</a:t>
            </a:r>
          </a:p>
          <a:p>
            <a:r>
              <a:rPr lang="en-US" err="1"/>
              <a:t>Behaviours</a:t>
            </a:r>
            <a:endParaRPr lang="en-US"/>
          </a:p>
          <a:p>
            <a:endParaRPr lang="en-US"/>
          </a:p>
          <a:p>
            <a:endParaRPr lang="en-US"/>
          </a:p>
          <a:p>
            <a:r>
              <a:rPr lang="en-US"/>
              <a:t>ARCP</a:t>
            </a:r>
          </a:p>
          <a:p>
            <a:r>
              <a:rPr lang="en-US"/>
              <a:t>Annual Review of Competency Progression</a:t>
            </a:r>
          </a:p>
        </p:txBody>
      </p:sp>
      <p:sp>
        <p:nvSpPr>
          <p:cNvPr id="5" name="Subtitle 2">
            <a:extLst>
              <a:ext uri="{FF2B5EF4-FFF2-40B4-BE49-F238E27FC236}">
                <a16:creationId xmlns:a16="http://schemas.microsoft.com/office/drawing/2014/main" id="{83209DB7-F754-F843-8B67-A34B6A1DCBFB}"/>
              </a:ext>
            </a:extLst>
          </p:cNvPr>
          <p:cNvSpPr txBox="1">
            <a:spLocks/>
          </p:cNvSpPr>
          <p:nvPr/>
        </p:nvSpPr>
        <p:spPr>
          <a:xfrm>
            <a:off x="506130" y="1400740"/>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Theory - competencies</a:t>
            </a:r>
            <a:endParaRPr lang="en-US" sz="2800">
              <a:solidFill>
                <a:srgbClr val="003893"/>
              </a:solidFill>
            </a:endParaRPr>
          </a:p>
        </p:txBody>
      </p:sp>
      <p:pic>
        <p:nvPicPr>
          <p:cNvPr id="7" name="Picture 6">
            <a:extLst>
              <a:ext uri="{FF2B5EF4-FFF2-40B4-BE49-F238E27FC236}">
                <a16:creationId xmlns:a16="http://schemas.microsoft.com/office/drawing/2014/main" id="{8E8163BB-A858-5E43-AE88-59AE217A7F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3761" y="2170254"/>
            <a:ext cx="4101203" cy="2415671"/>
          </a:xfrm>
          <a:prstGeom prst="rect">
            <a:avLst/>
          </a:prstGeom>
        </p:spPr>
      </p:pic>
      <p:sp>
        <p:nvSpPr>
          <p:cNvPr id="8" name="TextBox 7">
            <a:extLst>
              <a:ext uri="{FF2B5EF4-FFF2-40B4-BE49-F238E27FC236}">
                <a16:creationId xmlns:a16="http://schemas.microsoft.com/office/drawing/2014/main" id="{B975E489-750B-1C48-AC32-B59375E335EE}"/>
              </a:ext>
            </a:extLst>
          </p:cNvPr>
          <p:cNvSpPr txBox="1"/>
          <p:nvPr/>
        </p:nvSpPr>
        <p:spPr>
          <a:xfrm>
            <a:off x="5856791" y="4687747"/>
            <a:ext cx="1817742" cy="369332"/>
          </a:xfrm>
          <a:prstGeom prst="rect">
            <a:avLst/>
          </a:prstGeom>
          <a:noFill/>
        </p:spPr>
        <p:txBody>
          <a:bodyPr wrap="none" rtlCol="0">
            <a:spAutoFit/>
          </a:bodyPr>
          <a:lstStyle/>
          <a:p>
            <a:r>
              <a:rPr lang="en-US"/>
              <a:t>Miller’s Pyramid</a:t>
            </a:r>
          </a:p>
        </p:txBody>
      </p:sp>
    </p:spTree>
    <p:extLst>
      <p:ext uri="{BB962C8B-B14F-4D97-AF65-F5344CB8AC3E}">
        <p14:creationId xmlns:p14="http://schemas.microsoft.com/office/powerpoint/2010/main" val="17872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CFE3-0EDE-B04D-90EB-E3E288AEC19B}"/>
              </a:ext>
            </a:extLst>
          </p:cNvPr>
          <p:cNvSpPr>
            <a:spLocks noGrp="1"/>
          </p:cNvSpPr>
          <p:nvPr>
            <p:ph type="ctrTitle"/>
          </p:nvPr>
        </p:nvSpPr>
        <p:spPr>
          <a:xfrm>
            <a:off x="457200" y="655201"/>
            <a:ext cx="7772400" cy="679449"/>
          </a:xfrm>
        </p:spPr>
        <p:txBody>
          <a:bodyPr/>
          <a:lstStyle/>
          <a:p>
            <a:r>
              <a:rPr lang="en-GB" altLang="en-US"/>
              <a:t>Objectives for the day – 1</a:t>
            </a:r>
            <a:endParaRPr lang="en-US"/>
          </a:p>
        </p:txBody>
      </p:sp>
      <p:sp>
        <p:nvSpPr>
          <p:cNvPr id="4" name="Text Placeholder 3">
            <a:extLst>
              <a:ext uri="{FF2B5EF4-FFF2-40B4-BE49-F238E27FC236}">
                <a16:creationId xmlns:a16="http://schemas.microsoft.com/office/drawing/2014/main" id="{C01C1D31-DBC1-3D4B-8178-4A690EAF01FA}"/>
              </a:ext>
            </a:extLst>
          </p:cNvPr>
          <p:cNvSpPr>
            <a:spLocks noGrp="1"/>
          </p:cNvSpPr>
          <p:nvPr>
            <p:ph type="body" sz="quarter" idx="13"/>
          </p:nvPr>
        </p:nvSpPr>
        <p:spPr>
          <a:xfrm>
            <a:off x="457201" y="2032001"/>
            <a:ext cx="7839075" cy="3898899"/>
          </a:xfrm>
        </p:spPr>
        <p:txBody>
          <a:bodyPr lIns="90000">
            <a:normAutofit fontScale="92500"/>
          </a:bodyPr>
          <a:lstStyle/>
          <a:p>
            <a:r>
              <a:rPr lang="en-GB" sz="2200"/>
              <a:t>Set up and manage an effective educational environment</a:t>
            </a:r>
            <a:br>
              <a:rPr lang="en-GB" sz="2200"/>
            </a:br>
            <a:r>
              <a:rPr lang="en-GB" sz="2200"/>
              <a:t>	</a:t>
            </a:r>
            <a:r>
              <a:rPr lang="en-GB" sz="1800"/>
              <a:t>for teaching purposes, including clinical settings</a:t>
            </a:r>
            <a:br>
              <a:rPr lang="en-GB" sz="1800"/>
            </a:br>
            <a:endParaRPr lang="en-GB" sz="1800"/>
          </a:p>
          <a:p>
            <a:r>
              <a:rPr lang="en-GB" sz="2200"/>
              <a:t>Write clear and appropriate objectives for a teaching session</a:t>
            </a:r>
            <a:br>
              <a:rPr lang="en-GB" sz="2200"/>
            </a:br>
            <a:r>
              <a:rPr lang="en-GB" sz="2200"/>
              <a:t>	</a:t>
            </a:r>
            <a:r>
              <a:rPr lang="en-GB" sz="1800"/>
              <a:t>reflecting the learning needs of participants (including patients/relatives)</a:t>
            </a:r>
            <a:br>
              <a:rPr lang="en-GB" sz="1800"/>
            </a:br>
            <a:endParaRPr lang="en-GB" sz="1800"/>
          </a:p>
          <a:p>
            <a:r>
              <a:rPr lang="en-GB" sz="2200"/>
              <a:t>Design and use a teaching session plan</a:t>
            </a:r>
            <a:br>
              <a:rPr lang="en-GB" sz="2200"/>
            </a:br>
            <a:r>
              <a:rPr lang="en-GB" sz="2200"/>
              <a:t> </a:t>
            </a:r>
          </a:p>
          <a:p>
            <a:r>
              <a:rPr lang="en-GB" sz="2200"/>
              <a:t>Understand how to use of a range of presentation styles and teaching aids</a:t>
            </a:r>
            <a:br>
              <a:rPr lang="en-GB" sz="2200"/>
            </a:br>
            <a:r>
              <a:rPr lang="en-GB" sz="2200"/>
              <a:t>	</a:t>
            </a:r>
            <a:r>
              <a:rPr lang="en-GB" sz="1800"/>
              <a:t>and when to incorporate these into a teaching session</a:t>
            </a:r>
            <a:br>
              <a:rPr lang="en-GB" sz="2200"/>
            </a:br>
            <a:endParaRPr lang="en-US" sz="2200"/>
          </a:p>
        </p:txBody>
      </p:sp>
      <p:sp>
        <p:nvSpPr>
          <p:cNvPr id="5" name="Subtitle 2">
            <a:extLst>
              <a:ext uri="{FF2B5EF4-FFF2-40B4-BE49-F238E27FC236}">
                <a16:creationId xmlns:a16="http://schemas.microsoft.com/office/drawing/2014/main" id="{7A9AB213-BBAA-2E44-A7B9-883CE765ACB1}"/>
              </a:ext>
            </a:extLst>
          </p:cNvPr>
          <p:cNvSpPr>
            <a:spLocks noGrp="1"/>
          </p:cNvSpPr>
          <p:nvPr>
            <p:ph type="subTitle" idx="1"/>
          </p:nvPr>
        </p:nvSpPr>
        <p:spPr>
          <a:xfrm>
            <a:off x="457201" y="1375313"/>
            <a:ext cx="7581900" cy="581025"/>
          </a:xfrm>
        </p:spPr>
        <p:txBody>
          <a:bodyPr/>
          <a:lstStyle/>
          <a:p>
            <a:r>
              <a:rPr lang="en-GB" altLang="en-US"/>
              <a:t>By the end of the day, you will be able to:</a:t>
            </a:r>
          </a:p>
          <a:p>
            <a:endParaRPr lang="en-US"/>
          </a:p>
        </p:txBody>
      </p:sp>
    </p:spTree>
    <p:extLst>
      <p:ext uri="{BB962C8B-B14F-4D97-AF65-F5344CB8AC3E}">
        <p14:creationId xmlns:p14="http://schemas.microsoft.com/office/powerpoint/2010/main" val="3999577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F277-D9D6-6A4A-81E4-38EF69632E2C}"/>
              </a:ext>
            </a:extLst>
          </p:cNvPr>
          <p:cNvSpPr>
            <a:spLocks noGrp="1"/>
          </p:cNvSpPr>
          <p:nvPr>
            <p:ph type="ctrTitle"/>
          </p:nvPr>
        </p:nvSpPr>
        <p:spPr>
          <a:xfrm>
            <a:off x="457200" y="585261"/>
            <a:ext cx="7772400" cy="679449"/>
          </a:xfrm>
        </p:spPr>
        <p:txBody>
          <a:bodyPr/>
          <a:lstStyle/>
          <a:p>
            <a:r>
              <a:rPr lang="en-US"/>
              <a:t>3. Teaching practical skills</a:t>
            </a:r>
          </a:p>
        </p:txBody>
      </p:sp>
      <p:sp>
        <p:nvSpPr>
          <p:cNvPr id="3" name="Text Placeholder 2">
            <a:extLst>
              <a:ext uri="{FF2B5EF4-FFF2-40B4-BE49-F238E27FC236}">
                <a16:creationId xmlns:a16="http://schemas.microsoft.com/office/drawing/2014/main" id="{9886673C-FB36-E545-BD45-3472100EF477}"/>
              </a:ext>
            </a:extLst>
          </p:cNvPr>
          <p:cNvSpPr>
            <a:spLocks noGrp="1"/>
          </p:cNvSpPr>
          <p:nvPr>
            <p:ph type="body" sz="quarter" idx="13"/>
          </p:nvPr>
        </p:nvSpPr>
        <p:spPr>
          <a:xfrm>
            <a:off x="457201" y="1954651"/>
            <a:ext cx="4619297" cy="3720663"/>
          </a:xfrm>
        </p:spPr>
        <p:txBody>
          <a:bodyPr>
            <a:normAutofit fontScale="77500" lnSpcReduction="20000"/>
          </a:bodyPr>
          <a:lstStyle/>
          <a:p>
            <a:pPr marL="403215" lvl="2" indent="-227008">
              <a:buFont typeface="Arial" panose="020B0604020202020204" pitchFamily="34" charset="0"/>
              <a:buChar char="•"/>
            </a:pPr>
            <a:r>
              <a:rPr lang="en-GB" sz="3400"/>
              <a:t>Demonstration</a:t>
            </a:r>
          </a:p>
          <a:p>
            <a:pPr marL="1090585" lvl="4" indent="-457189">
              <a:buFont typeface="+mj-lt"/>
              <a:buAutoNum type="arabicPeriod"/>
            </a:pPr>
            <a:r>
              <a:rPr lang="en-GB"/>
              <a:t>Silent run through in which teacher performs without commentary</a:t>
            </a:r>
          </a:p>
          <a:p>
            <a:pPr marL="860404" lvl="4" indent="-227008">
              <a:buFont typeface="Arial" panose="020B0604020202020204" pitchFamily="34" charset="0"/>
              <a:buChar char="•"/>
            </a:pPr>
            <a:endParaRPr lang="en-GB"/>
          </a:p>
          <a:p>
            <a:pPr marL="403215" lvl="2" indent="-227008">
              <a:buFont typeface="Arial" panose="020B0604020202020204" pitchFamily="34" charset="0"/>
              <a:buChar char="•"/>
            </a:pPr>
            <a:r>
              <a:rPr lang="en-GB" sz="3400"/>
              <a:t>Deconstruction</a:t>
            </a:r>
          </a:p>
          <a:p>
            <a:pPr marL="1090585" lvl="3" indent="-457189">
              <a:buFont typeface="+mj-lt"/>
              <a:buAutoNum type="arabicPeriod" startAt="2"/>
            </a:pPr>
            <a:r>
              <a:rPr lang="en-GB"/>
              <a:t>Teacher then performs while commentating</a:t>
            </a:r>
          </a:p>
          <a:p>
            <a:pPr marL="1090585" lvl="3" indent="-457189">
              <a:buFont typeface="+mj-lt"/>
              <a:buAutoNum type="arabicPeriod" startAt="2"/>
            </a:pPr>
            <a:r>
              <a:rPr lang="en-GB"/>
              <a:t>Teacher then performs with commentary from student(s)</a:t>
            </a:r>
          </a:p>
          <a:p>
            <a:pPr marL="860404" lvl="3" indent="-227008">
              <a:buFont typeface="Arial" panose="020B0604020202020204" pitchFamily="34" charset="0"/>
              <a:buChar char="•"/>
            </a:pPr>
            <a:endParaRPr lang="en-GB"/>
          </a:p>
          <a:p>
            <a:pPr marL="403215" lvl="2" indent="-227008">
              <a:buFont typeface="Arial" panose="020B0604020202020204" pitchFamily="34" charset="0"/>
              <a:buChar char="•"/>
            </a:pPr>
            <a:r>
              <a:rPr lang="en-GB" sz="3400"/>
              <a:t>Formulation</a:t>
            </a:r>
          </a:p>
          <a:p>
            <a:pPr marL="1090585" lvl="3" indent="-457189">
              <a:buFont typeface="+mj-lt"/>
              <a:buAutoNum type="arabicPeriod" startAt="4"/>
            </a:pPr>
            <a:r>
              <a:rPr lang="en-GB"/>
              <a:t>Finally student performs and commentates</a:t>
            </a:r>
          </a:p>
          <a:p>
            <a:endParaRPr lang="en-US"/>
          </a:p>
        </p:txBody>
      </p:sp>
      <p:sp>
        <p:nvSpPr>
          <p:cNvPr id="5" name="Subtitle 2">
            <a:extLst>
              <a:ext uri="{FF2B5EF4-FFF2-40B4-BE49-F238E27FC236}">
                <a16:creationId xmlns:a16="http://schemas.microsoft.com/office/drawing/2014/main" id="{A60D3310-1FBF-3F4B-8CDC-7F3C7C2F425D}"/>
              </a:ext>
            </a:extLst>
          </p:cNvPr>
          <p:cNvSpPr txBox="1">
            <a:spLocks/>
          </p:cNvSpPr>
          <p:nvPr/>
        </p:nvSpPr>
        <p:spPr>
          <a:xfrm>
            <a:off x="506130" y="1264709"/>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Theory - The Four Stage Approach</a:t>
            </a:r>
            <a:endParaRPr lang="en-US" sz="2800">
              <a:solidFill>
                <a:srgbClr val="003893"/>
              </a:solidFill>
            </a:endParaRPr>
          </a:p>
        </p:txBody>
      </p:sp>
      <p:pic>
        <p:nvPicPr>
          <p:cNvPr id="7" name="Picture 6">
            <a:extLst>
              <a:ext uri="{FF2B5EF4-FFF2-40B4-BE49-F238E27FC236}">
                <a16:creationId xmlns:a16="http://schemas.microsoft.com/office/drawing/2014/main" id="{B893A5F6-8B85-C549-90C8-B66558C2FE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91125" y="1904103"/>
            <a:ext cx="3673475" cy="3997416"/>
          </a:xfrm>
          <a:prstGeom prst="rect">
            <a:avLst/>
          </a:prstGeom>
        </p:spPr>
      </p:pic>
    </p:spTree>
    <p:extLst>
      <p:ext uri="{BB962C8B-B14F-4D97-AF65-F5344CB8AC3E}">
        <p14:creationId xmlns:p14="http://schemas.microsoft.com/office/powerpoint/2010/main" val="349504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8C73-34F4-7C42-9111-0A61DB912DC6}"/>
              </a:ext>
            </a:extLst>
          </p:cNvPr>
          <p:cNvSpPr>
            <a:spLocks noGrp="1"/>
          </p:cNvSpPr>
          <p:nvPr>
            <p:ph type="ctrTitle"/>
          </p:nvPr>
        </p:nvSpPr>
        <p:spPr/>
        <p:txBody>
          <a:bodyPr/>
          <a:lstStyle/>
          <a:p>
            <a:r>
              <a:rPr lang="en-US"/>
              <a:t>3. Practice with BLS</a:t>
            </a:r>
          </a:p>
        </p:txBody>
      </p:sp>
      <p:sp>
        <p:nvSpPr>
          <p:cNvPr id="3" name="Text Placeholder 2">
            <a:extLst>
              <a:ext uri="{FF2B5EF4-FFF2-40B4-BE49-F238E27FC236}">
                <a16:creationId xmlns:a16="http://schemas.microsoft.com/office/drawing/2014/main" id="{FDB8FEA5-2427-AB4D-9E62-29AF8847C7AA}"/>
              </a:ext>
            </a:extLst>
          </p:cNvPr>
          <p:cNvSpPr>
            <a:spLocks noGrp="1"/>
          </p:cNvSpPr>
          <p:nvPr>
            <p:ph type="body" sz="quarter" idx="13"/>
          </p:nvPr>
        </p:nvSpPr>
        <p:spPr/>
        <p:txBody>
          <a:bodyPr>
            <a:normAutofit/>
          </a:bodyPr>
          <a:lstStyle/>
          <a:p>
            <a:r>
              <a:rPr lang="en-GB"/>
              <a:t>2 groups with each trainer</a:t>
            </a:r>
          </a:p>
          <a:p>
            <a:r>
              <a:rPr lang="en-GB"/>
              <a:t>Each group  to attempt one topic</a:t>
            </a:r>
          </a:p>
          <a:p>
            <a:r>
              <a:rPr lang="en-GB"/>
              <a:t>Role play ‘teacher’ and ‘learner’</a:t>
            </a:r>
          </a:p>
          <a:p>
            <a:r>
              <a:rPr lang="en-GB"/>
              <a:t>‘Teacher’ uses 4 stage technique</a:t>
            </a:r>
          </a:p>
          <a:p>
            <a:r>
              <a:rPr lang="en-GB"/>
              <a:t>2 or 3 rounds</a:t>
            </a:r>
          </a:p>
          <a:p>
            <a:endParaRPr lang="en-US"/>
          </a:p>
        </p:txBody>
      </p:sp>
      <p:sp>
        <p:nvSpPr>
          <p:cNvPr id="7" name="Subtitle 2">
            <a:extLst>
              <a:ext uri="{FF2B5EF4-FFF2-40B4-BE49-F238E27FC236}">
                <a16:creationId xmlns:a16="http://schemas.microsoft.com/office/drawing/2014/main" id="{4D956841-AF8E-A44F-B362-36D3D206A741}"/>
              </a:ext>
            </a:extLst>
          </p:cNvPr>
          <p:cNvSpPr txBox="1">
            <a:spLocks/>
          </p:cNvSpPr>
          <p:nvPr/>
        </p:nvSpPr>
        <p:spPr>
          <a:xfrm>
            <a:off x="506130" y="1312268"/>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4 groups</a:t>
            </a:r>
            <a:endParaRPr lang="en-US" sz="2800">
              <a:solidFill>
                <a:srgbClr val="003893"/>
              </a:solidFill>
            </a:endParaRPr>
          </a:p>
        </p:txBody>
      </p:sp>
      <p:pic>
        <p:nvPicPr>
          <p:cNvPr id="5" name="Picture 4" descr="A close up of a logo&#10;&#10;Description automatically generated">
            <a:extLst>
              <a:ext uri="{FF2B5EF4-FFF2-40B4-BE49-F238E27FC236}">
                <a16:creationId xmlns:a16="http://schemas.microsoft.com/office/drawing/2014/main" id="{DF1A8421-5994-AD4B-97EA-05803EFFCF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4833" y="2169268"/>
            <a:ext cx="2582586" cy="1095172"/>
          </a:xfrm>
          <a:prstGeom prst="rect">
            <a:avLst/>
          </a:prstGeom>
        </p:spPr>
      </p:pic>
    </p:spTree>
    <p:extLst>
      <p:ext uri="{BB962C8B-B14F-4D97-AF65-F5344CB8AC3E}">
        <p14:creationId xmlns:p14="http://schemas.microsoft.com/office/powerpoint/2010/main" val="2427750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6E77-A51A-784E-A283-B555B4042341}"/>
              </a:ext>
            </a:extLst>
          </p:cNvPr>
          <p:cNvSpPr>
            <a:spLocks noGrp="1"/>
          </p:cNvSpPr>
          <p:nvPr>
            <p:ph type="ctrTitle"/>
          </p:nvPr>
        </p:nvSpPr>
        <p:spPr/>
        <p:txBody>
          <a:bodyPr/>
          <a:lstStyle/>
          <a:p>
            <a:r>
              <a:rPr lang="en-US" dirty="0"/>
              <a:t>3. Practical skills – individual feedback</a:t>
            </a:r>
          </a:p>
        </p:txBody>
      </p:sp>
      <p:sp>
        <p:nvSpPr>
          <p:cNvPr id="3" name="Text Placeholder 2">
            <a:extLst>
              <a:ext uri="{FF2B5EF4-FFF2-40B4-BE49-F238E27FC236}">
                <a16:creationId xmlns:a16="http://schemas.microsoft.com/office/drawing/2014/main" id="{7A8766CF-9919-8E4D-8037-E820A8F33C2A}"/>
              </a:ext>
            </a:extLst>
          </p:cNvPr>
          <p:cNvSpPr>
            <a:spLocks noGrp="1"/>
          </p:cNvSpPr>
          <p:nvPr>
            <p:ph type="body" sz="quarter" idx="13"/>
          </p:nvPr>
        </p:nvSpPr>
        <p:spPr/>
        <p:txBody>
          <a:bodyPr>
            <a:normAutofit/>
          </a:bodyPr>
          <a:lstStyle/>
          <a:p>
            <a:pPr marL="0" indent="0">
              <a:buNone/>
            </a:pPr>
            <a:r>
              <a:rPr lang="en-GB" dirty="0"/>
              <a:t>In groups of 3 or 4 discuss and prepare to report on:</a:t>
            </a:r>
          </a:p>
          <a:p>
            <a:pPr marL="0" indent="0">
              <a:buNone/>
            </a:pPr>
            <a:endParaRPr lang="en-GB" dirty="0"/>
          </a:p>
          <a:p>
            <a:pPr lvl="0"/>
            <a:r>
              <a:rPr lang="en-GB" b="1" dirty="0"/>
              <a:t>Why</a:t>
            </a:r>
            <a:r>
              <a:rPr lang="en-GB" dirty="0"/>
              <a:t> give feedback</a:t>
            </a:r>
            <a:br>
              <a:rPr lang="en-GB" dirty="0"/>
            </a:br>
            <a:r>
              <a:rPr lang="en-GB" dirty="0"/>
              <a:t>5 minutes</a:t>
            </a:r>
            <a:br>
              <a:rPr lang="en-GB" dirty="0"/>
            </a:br>
            <a:endParaRPr lang="en-GB" dirty="0"/>
          </a:p>
          <a:p>
            <a:pPr lvl="0"/>
            <a:r>
              <a:rPr lang="en-GB" b="1" dirty="0"/>
              <a:t>How to </a:t>
            </a:r>
            <a:r>
              <a:rPr lang="en-GB" dirty="0"/>
              <a:t>give feedback</a:t>
            </a:r>
            <a:br>
              <a:rPr lang="en-GB" dirty="0"/>
            </a:br>
            <a:r>
              <a:rPr lang="en-GB" dirty="0"/>
              <a:t>5 minutes</a:t>
            </a:r>
          </a:p>
          <a:p>
            <a:pPr marL="0" indent="0">
              <a:buNone/>
            </a:pPr>
            <a:endParaRPr lang="en-US" dirty="0"/>
          </a:p>
        </p:txBody>
      </p:sp>
      <p:pic>
        <p:nvPicPr>
          <p:cNvPr id="5" name="Picture Placeholder 4">
            <a:extLst>
              <a:ext uri="{FF2B5EF4-FFF2-40B4-BE49-F238E27FC236}">
                <a16:creationId xmlns:a16="http://schemas.microsoft.com/office/drawing/2014/main" id="{D9E3A4AC-5219-1B4C-BC93-446E27F7D3B6}"/>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43515" y="1954214"/>
            <a:ext cx="3673475" cy="3721100"/>
          </a:xfrm>
          <a:prstGeom prst="rect">
            <a:avLst/>
          </a:prstGeom>
        </p:spPr>
      </p:pic>
      <p:sp>
        <p:nvSpPr>
          <p:cNvPr id="6" name="Subtitle 2">
            <a:extLst>
              <a:ext uri="{FF2B5EF4-FFF2-40B4-BE49-F238E27FC236}">
                <a16:creationId xmlns:a16="http://schemas.microsoft.com/office/drawing/2014/main" id="{8C496970-74D1-EF44-A7DB-E62F3E7C46DE}"/>
              </a:ext>
            </a:extLst>
          </p:cNvPr>
          <p:cNvSpPr txBox="1">
            <a:spLocks/>
          </p:cNvSpPr>
          <p:nvPr/>
        </p:nvSpPr>
        <p:spPr>
          <a:xfrm>
            <a:off x="506130" y="1264709"/>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Theory - feedback</a:t>
            </a:r>
            <a:endParaRPr lang="en-US" sz="2800" dirty="0">
              <a:solidFill>
                <a:srgbClr val="003893"/>
              </a:solidFill>
            </a:endParaRPr>
          </a:p>
        </p:txBody>
      </p:sp>
    </p:spTree>
    <p:extLst>
      <p:ext uri="{BB962C8B-B14F-4D97-AF65-F5344CB8AC3E}">
        <p14:creationId xmlns:p14="http://schemas.microsoft.com/office/powerpoint/2010/main" val="1983514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6E77-A51A-784E-A283-B555B4042341}"/>
              </a:ext>
            </a:extLst>
          </p:cNvPr>
          <p:cNvSpPr>
            <a:spLocks noGrp="1"/>
          </p:cNvSpPr>
          <p:nvPr>
            <p:ph type="ctrTitle"/>
          </p:nvPr>
        </p:nvSpPr>
        <p:spPr>
          <a:xfrm>
            <a:off x="442335" y="787404"/>
            <a:ext cx="7772400" cy="679449"/>
          </a:xfrm>
        </p:spPr>
        <p:txBody>
          <a:bodyPr/>
          <a:lstStyle/>
          <a:p>
            <a:r>
              <a:rPr lang="en-US"/>
              <a:t>3. Practical skills – individual feedback</a:t>
            </a:r>
          </a:p>
        </p:txBody>
      </p:sp>
      <p:sp>
        <p:nvSpPr>
          <p:cNvPr id="3" name="Text Placeholder 2">
            <a:extLst>
              <a:ext uri="{FF2B5EF4-FFF2-40B4-BE49-F238E27FC236}">
                <a16:creationId xmlns:a16="http://schemas.microsoft.com/office/drawing/2014/main" id="{7A8766CF-9919-8E4D-8037-E820A8F33C2A}"/>
              </a:ext>
            </a:extLst>
          </p:cNvPr>
          <p:cNvSpPr>
            <a:spLocks noGrp="1"/>
          </p:cNvSpPr>
          <p:nvPr>
            <p:ph type="body" sz="quarter" idx="13"/>
          </p:nvPr>
        </p:nvSpPr>
        <p:spPr>
          <a:xfrm>
            <a:off x="457201" y="2250085"/>
            <a:ext cx="4619297" cy="3720663"/>
          </a:xfrm>
        </p:spPr>
        <p:txBody>
          <a:bodyPr>
            <a:normAutofit/>
          </a:bodyPr>
          <a:lstStyle/>
          <a:p>
            <a:pPr lvl="0"/>
            <a:r>
              <a:rPr lang="en-GB"/>
              <a:t>Motivator</a:t>
            </a:r>
            <a:br>
              <a:rPr lang="en-GB"/>
            </a:br>
            <a:r>
              <a:rPr lang="en-GB" sz="1900"/>
              <a:t>for achieving goals, influence behaviour, to improve performance</a:t>
            </a:r>
            <a:r>
              <a:rPr lang="en-GB"/>
              <a:t>. </a:t>
            </a:r>
          </a:p>
          <a:p>
            <a:pPr lvl="0"/>
            <a:r>
              <a:rPr lang="en-GB"/>
              <a:t>Reinforcing</a:t>
            </a:r>
            <a:br>
              <a:rPr lang="en-GB"/>
            </a:br>
            <a:r>
              <a:rPr lang="en-GB" sz="1800"/>
              <a:t>be specific about what you like, why you like it and the impact it has on you/others/outcomes. </a:t>
            </a:r>
          </a:p>
          <a:p>
            <a:pPr lvl="0"/>
            <a:r>
              <a:rPr lang="en-GB"/>
              <a:t>Developmental</a:t>
            </a:r>
            <a:br>
              <a:rPr lang="en-GB"/>
            </a:br>
            <a:r>
              <a:rPr lang="en-GB" sz="1800"/>
              <a:t>to change outcome, goal achievement. </a:t>
            </a:r>
          </a:p>
          <a:p>
            <a:pPr lvl="1">
              <a:buFont typeface="Arial" panose="020B0604020202020204" pitchFamily="34" charset="0"/>
              <a:buChar char="•"/>
            </a:pPr>
            <a:endParaRPr lang="en-US"/>
          </a:p>
        </p:txBody>
      </p:sp>
      <p:pic>
        <p:nvPicPr>
          <p:cNvPr id="7" name="Picture Placeholder 6">
            <a:extLst>
              <a:ext uri="{FF2B5EF4-FFF2-40B4-BE49-F238E27FC236}">
                <a16:creationId xmlns:a16="http://schemas.microsoft.com/office/drawing/2014/main" id="{76B07C52-3FEC-7247-B29E-17083516E47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10176" y="2151063"/>
            <a:ext cx="3673475" cy="3721100"/>
          </a:xfrm>
          <a:prstGeom prst="rect">
            <a:avLst/>
          </a:prstGeom>
        </p:spPr>
      </p:pic>
      <p:sp>
        <p:nvSpPr>
          <p:cNvPr id="6" name="Subtitle 2">
            <a:extLst>
              <a:ext uri="{FF2B5EF4-FFF2-40B4-BE49-F238E27FC236}">
                <a16:creationId xmlns:a16="http://schemas.microsoft.com/office/drawing/2014/main" id="{5062CF78-D74B-9741-8BA8-A55AA8339381}"/>
              </a:ext>
            </a:extLst>
          </p:cNvPr>
          <p:cNvSpPr txBox="1">
            <a:spLocks/>
          </p:cNvSpPr>
          <p:nvPr/>
        </p:nvSpPr>
        <p:spPr>
          <a:xfrm>
            <a:off x="491264" y="1476941"/>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Theory – feedback</a:t>
            </a:r>
            <a:r>
              <a:rPr lang="en-US" sz="2800">
                <a:solidFill>
                  <a:srgbClr val="003893"/>
                </a:solidFill>
              </a:rPr>
              <a:t>. </a:t>
            </a:r>
            <a:r>
              <a:rPr lang="en-GB" altLang="en-US" sz="2800">
                <a:solidFill>
                  <a:srgbClr val="003893"/>
                </a:solidFill>
              </a:rPr>
              <a:t>Why</a:t>
            </a:r>
            <a:endParaRPr lang="en-US" sz="2800">
              <a:solidFill>
                <a:srgbClr val="003893"/>
              </a:solidFill>
            </a:endParaRPr>
          </a:p>
        </p:txBody>
      </p:sp>
    </p:spTree>
    <p:extLst>
      <p:ext uri="{BB962C8B-B14F-4D97-AF65-F5344CB8AC3E}">
        <p14:creationId xmlns:p14="http://schemas.microsoft.com/office/powerpoint/2010/main" val="95817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8CB8-4775-4448-8118-A7B85E6849A3}"/>
              </a:ext>
            </a:extLst>
          </p:cNvPr>
          <p:cNvSpPr>
            <a:spLocks noGrp="1"/>
          </p:cNvSpPr>
          <p:nvPr>
            <p:ph type="ctrTitle"/>
          </p:nvPr>
        </p:nvSpPr>
        <p:spPr>
          <a:xfrm>
            <a:off x="457200" y="657949"/>
            <a:ext cx="7772400" cy="679449"/>
          </a:xfrm>
        </p:spPr>
        <p:txBody>
          <a:bodyPr/>
          <a:lstStyle/>
          <a:p>
            <a:r>
              <a:rPr lang="en-US"/>
              <a:t>3. Practical skills – individual feedback</a:t>
            </a:r>
          </a:p>
        </p:txBody>
      </p:sp>
      <p:sp>
        <p:nvSpPr>
          <p:cNvPr id="3" name="Text Placeholder 2">
            <a:extLst>
              <a:ext uri="{FF2B5EF4-FFF2-40B4-BE49-F238E27FC236}">
                <a16:creationId xmlns:a16="http://schemas.microsoft.com/office/drawing/2014/main" id="{1B817B5C-1FC3-2043-8B67-A85ED0C18792}"/>
              </a:ext>
            </a:extLst>
          </p:cNvPr>
          <p:cNvSpPr>
            <a:spLocks noGrp="1"/>
          </p:cNvSpPr>
          <p:nvPr>
            <p:ph type="body" sz="quarter" idx="13"/>
          </p:nvPr>
        </p:nvSpPr>
        <p:spPr>
          <a:xfrm>
            <a:off x="457201" y="1954925"/>
            <a:ext cx="4619297" cy="4488209"/>
          </a:xfrm>
        </p:spPr>
        <p:txBody>
          <a:bodyPr>
            <a:normAutofit lnSpcReduction="10000"/>
          </a:bodyPr>
          <a:lstStyle/>
          <a:p>
            <a:r>
              <a:rPr lang="en-GB"/>
              <a:t>Individual </a:t>
            </a:r>
          </a:p>
          <a:p>
            <a:r>
              <a:rPr lang="en-GB"/>
              <a:t>Be conscious of tone and use ‘I’ statements …….’I feel you would…’</a:t>
            </a:r>
          </a:p>
          <a:p>
            <a:r>
              <a:rPr lang="en-GB"/>
              <a:t>Focus on actions, not on the person and use positive language</a:t>
            </a:r>
          </a:p>
          <a:p>
            <a:r>
              <a:rPr lang="en-GB"/>
              <a:t>Give specific examples and suggestions</a:t>
            </a:r>
          </a:p>
          <a:p>
            <a:r>
              <a:rPr lang="en-GB"/>
              <a:t>Make it a conversation for the </a:t>
            </a:r>
            <a:r>
              <a:rPr lang="en-GB" b="1"/>
              <a:t>other person </a:t>
            </a:r>
            <a:r>
              <a:rPr lang="en-GB"/>
              <a:t>to suggest how they might change</a:t>
            </a:r>
            <a:br>
              <a:rPr lang="en-GB"/>
            </a:br>
            <a:endParaRPr lang="en-GB"/>
          </a:p>
          <a:p>
            <a:endParaRPr lang="en-US"/>
          </a:p>
        </p:txBody>
      </p:sp>
      <p:pic>
        <p:nvPicPr>
          <p:cNvPr id="6" name="Picture Placeholder 4">
            <a:extLst>
              <a:ext uri="{FF2B5EF4-FFF2-40B4-BE49-F238E27FC236}">
                <a16:creationId xmlns:a16="http://schemas.microsoft.com/office/drawing/2014/main" id="{F506E758-7A0E-4F44-863E-8B161DC9B0C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7" name="Subtitle 2">
            <a:extLst>
              <a:ext uri="{FF2B5EF4-FFF2-40B4-BE49-F238E27FC236}">
                <a16:creationId xmlns:a16="http://schemas.microsoft.com/office/drawing/2014/main" id="{32C39B73-0BEF-DD4D-AB0E-F97C0DDB55C0}"/>
              </a:ext>
            </a:extLst>
          </p:cNvPr>
          <p:cNvSpPr txBox="1">
            <a:spLocks/>
          </p:cNvSpPr>
          <p:nvPr/>
        </p:nvSpPr>
        <p:spPr>
          <a:xfrm>
            <a:off x="506130" y="1312268"/>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Theory – feedback.</a:t>
            </a:r>
            <a:r>
              <a:rPr lang="en-US" sz="2800">
                <a:solidFill>
                  <a:srgbClr val="003893"/>
                </a:solidFill>
              </a:rPr>
              <a:t> </a:t>
            </a:r>
            <a:r>
              <a:rPr lang="en-GB" sz="2800">
                <a:solidFill>
                  <a:srgbClr val="003893"/>
                </a:solidFill>
              </a:rPr>
              <a:t>How - More Principles</a:t>
            </a:r>
            <a:endParaRPr lang="en-US" sz="2800">
              <a:solidFill>
                <a:srgbClr val="003893"/>
              </a:solidFill>
            </a:endParaRPr>
          </a:p>
        </p:txBody>
      </p:sp>
    </p:spTree>
    <p:extLst>
      <p:ext uri="{BB962C8B-B14F-4D97-AF65-F5344CB8AC3E}">
        <p14:creationId xmlns:p14="http://schemas.microsoft.com/office/powerpoint/2010/main" val="2772736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8CB8-4775-4448-8118-A7B85E6849A3}"/>
              </a:ext>
            </a:extLst>
          </p:cNvPr>
          <p:cNvSpPr>
            <a:spLocks noGrp="1"/>
          </p:cNvSpPr>
          <p:nvPr>
            <p:ph type="ctrTitle"/>
          </p:nvPr>
        </p:nvSpPr>
        <p:spPr>
          <a:xfrm>
            <a:off x="457200" y="657949"/>
            <a:ext cx="7772400" cy="679449"/>
          </a:xfrm>
        </p:spPr>
        <p:txBody>
          <a:bodyPr/>
          <a:lstStyle/>
          <a:p>
            <a:r>
              <a:rPr lang="en-US"/>
              <a:t>3. Practical skills – feedback</a:t>
            </a:r>
          </a:p>
        </p:txBody>
      </p:sp>
      <p:sp>
        <p:nvSpPr>
          <p:cNvPr id="3" name="Text Placeholder 2">
            <a:extLst>
              <a:ext uri="{FF2B5EF4-FFF2-40B4-BE49-F238E27FC236}">
                <a16:creationId xmlns:a16="http://schemas.microsoft.com/office/drawing/2014/main" id="{1B817B5C-1FC3-2043-8B67-A85ED0C18792}"/>
              </a:ext>
            </a:extLst>
          </p:cNvPr>
          <p:cNvSpPr>
            <a:spLocks noGrp="1"/>
          </p:cNvSpPr>
          <p:nvPr>
            <p:ph type="body" sz="quarter" idx="13"/>
          </p:nvPr>
        </p:nvSpPr>
        <p:spPr>
          <a:xfrm>
            <a:off x="457201" y="1954925"/>
            <a:ext cx="4619297" cy="4245129"/>
          </a:xfrm>
        </p:spPr>
        <p:txBody>
          <a:bodyPr>
            <a:normAutofit fontScale="62500" lnSpcReduction="20000"/>
          </a:bodyPr>
          <a:lstStyle/>
          <a:p>
            <a:pPr marL="457189" indent="-457189">
              <a:buFont typeface="+mj-lt"/>
              <a:buAutoNum type="arabicPeriod"/>
            </a:pPr>
            <a:r>
              <a:rPr lang="en-GB" b="1"/>
              <a:t>Ask</a:t>
            </a:r>
            <a:r>
              <a:rPr lang="en-GB"/>
              <a:t>:</a:t>
            </a:r>
          </a:p>
          <a:p>
            <a:pPr marL="0" indent="0">
              <a:buNone/>
            </a:pPr>
            <a:r>
              <a:rPr lang="en-GB"/>
              <a:t>	How do you think you did? What went 	well? Did you have any problems?</a:t>
            </a:r>
            <a:br>
              <a:rPr lang="en-GB"/>
            </a:br>
            <a:endParaRPr lang="en-GB"/>
          </a:p>
          <a:p>
            <a:pPr marL="457189" indent="-457189">
              <a:buAutoNum type="arabicPeriod" startAt="2"/>
            </a:pPr>
            <a:r>
              <a:rPr lang="en-GB" b="1"/>
              <a:t>Tell</a:t>
            </a:r>
            <a:r>
              <a:rPr lang="en-GB"/>
              <a:t>: </a:t>
            </a:r>
          </a:p>
          <a:p>
            <a:pPr marL="0" indent="0">
              <a:buNone/>
            </a:pPr>
            <a:r>
              <a:rPr lang="en-GB"/>
              <a:t>	I observed…It seemed as though…. 	When you 	do  …. I  feel….. Teach – 	Consider…  In my 	experience</a:t>
            </a:r>
            <a:br>
              <a:rPr lang="en-GB"/>
            </a:br>
            <a:endParaRPr lang="en-GB"/>
          </a:p>
          <a:p>
            <a:pPr marL="0" indent="0">
              <a:buNone/>
            </a:pPr>
            <a:r>
              <a:rPr lang="en-GB" b="1"/>
              <a:t>3.	Ask</a:t>
            </a:r>
            <a:r>
              <a:rPr lang="en-GB"/>
              <a:t> </a:t>
            </a:r>
            <a:r>
              <a:rPr lang="en-GB" b="1"/>
              <a:t>learner to reflect and analyse:</a:t>
            </a:r>
          </a:p>
          <a:p>
            <a:pPr marL="0" indent="0">
              <a:buNone/>
            </a:pPr>
            <a:r>
              <a:rPr lang="en-GB"/>
              <a:t>	What do you think of my… observations, my 	comments… What would you do differently / 	to improve…</a:t>
            </a:r>
            <a:br>
              <a:rPr lang="en-GB"/>
            </a:br>
            <a:endParaRPr lang="en-GB"/>
          </a:p>
          <a:p>
            <a:pPr marL="457189" indent="-457189">
              <a:buAutoNum type="arabicPeriod" startAt="4"/>
            </a:pPr>
            <a:r>
              <a:rPr lang="en-GB" b="1"/>
              <a:t>Act:</a:t>
            </a:r>
          </a:p>
          <a:p>
            <a:pPr marL="0" indent="0">
              <a:buNone/>
            </a:pPr>
            <a:r>
              <a:rPr lang="en-GB"/>
              <a:t>	Summarise, demonstrate, re-assess, 	commit 	to a plan.  </a:t>
            </a:r>
            <a:r>
              <a:rPr lang="en-GB" err="1"/>
              <a:t>i.e</a:t>
            </a:r>
            <a:r>
              <a:rPr lang="en-GB"/>
              <a:t> Act has an outcome 	which is 	</a:t>
            </a:r>
            <a:r>
              <a:rPr lang="en-GB" b="1"/>
              <a:t>agreed</a:t>
            </a:r>
            <a:r>
              <a:rPr lang="en-GB"/>
              <a:t> between two parties</a:t>
            </a:r>
          </a:p>
        </p:txBody>
      </p:sp>
      <p:pic>
        <p:nvPicPr>
          <p:cNvPr id="6" name="Picture Placeholder 4">
            <a:extLst>
              <a:ext uri="{FF2B5EF4-FFF2-40B4-BE49-F238E27FC236}">
                <a16:creationId xmlns:a16="http://schemas.microsoft.com/office/drawing/2014/main" id="{F506E758-7A0E-4F44-863E-8B161DC9B0C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7" name="Subtitle 2">
            <a:extLst>
              <a:ext uri="{FF2B5EF4-FFF2-40B4-BE49-F238E27FC236}">
                <a16:creationId xmlns:a16="http://schemas.microsoft.com/office/drawing/2014/main" id="{32C39B73-0BEF-DD4D-AB0E-F97C0DDB55C0}"/>
              </a:ext>
            </a:extLst>
          </p:cNvPr>
          <p:cNvSpPr txBox="1">
            <a:spLocks/>
          </p:cNvSpPr>
          <p:nvPr/>
        </p:nvSpPr>
        <p:spPr>
          <a:xfrm>
            <a:off x="506130" y="1312268"/>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How - Actually doing it</a:t>
            </a:r>
            <a:endParaRPr lang="en-US" sz="2800">
              <a:solidFill>
                <a:srgbClr val="003893"/>
              </a:solidFill>
            </a:endParaRPr>
          </a:p>
        </p:txBody>
      </p:sp>
    </p:spTree>
    <p:extLst>
      <p:ext uri="{BB962C8B-B14F-4D97-AF65-F5344CB8AC3E}">
        <p14:creationId xmlns:p14="http://schemas.microsoft.com/office/powerpoint/2010/main" val="1088550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6E77-A51A-784E-A283-B555B4042341}"/>
              </a:ext>
            </a:extLst>
          </p:cNvPr>
          <p:cNvSpPr>
            <a:spLocks noGrp="1"/>
          </p:cNvSpPr>
          <p:nvPr>
            <p:ph type="ctrTitle"/>
          </p:nvPr>
        </p:nvSpPr>
        <p:spPr>
          <a:xfrm>
            <a:off x="457200" y="753537"/>
            <a:ext cx="7772400" cy="679449"/>
          </a:xfrm>
        </p:spPr>
        <p:txBody>
          <a:bodyPr/>
          <a:lstStyle/>
          <a:p>
            <a:r>
              <a:rPr lang="en-US"/>
              <a:t>3. Practical skills – individual feedback</a:t>
            </a:r>
          </a:p>
        </p:txBody>
      </p:sp>
      <p:sp>
        <p:nvSpPr>
          <p:cNvPr id="3" name="Text Placeholder 2">
            <a:extLst>
              <a:ext uri="{FF2B5EF4-FFF2-40B4-BE49-F238E27FC236}">
                <a16:creationId xmlns:a16="http://schemas.microsoft.com/office/drawing/2014/main" id="{7A8766CF-9919-8E4D-8037-E820A8F33C2A}"/>
              </a:ext>
            </a:extLst>
          </p:cNvPr>
          <p:cNvSpPr>
            <a:spLocks noGrp="1"/>
          </p:cNvSpPr>
          <p:nvPr>
            <p:ph type="body" sz="quarter" idx="13"/>
          </p:nvPr>
        </p:nvSpPr>
        <p:spPr>
          <a:xfrm>
            <a:off x="410902" y="2383366"/>
            <a:ext cx="4619297" cy="3721100"/>
          </a:xfrm>
        </p:spPr>
        <p:txBody>
          <a:bodyPr>
            <a:normAutofit fontScale="62500" lnSpcReduction="20000"/>
          </a:bodyPr>
          <a:lstStyle/>
          <a:p>
            <a:r>
              <a:rPr lang="en-GB" sz="2800"/>
              <a:t>Specific</a:t>
            </a:r>
            <a:br>
              <a:rPr lang="en-GB" sz="2800"/>
            </a:br>
            <a:r>
              <a:rPr lang="en-GB" sz="2100"/>
              <a:t>Goal referenced</a:t>
            </a:r>
            <a:br>
              <a:rPr lang="en-GB" sz="2100"/>
            </a:br>
            <a:endParaRPr lang="en-GB" sz="2100"/>
          </a:p>
          <a:p>
            <a:r>
              <a:rPr lang="en-GB" sz="2800"/>
              <a:t>Objective</a:t>
            </a:r>
            <a:br>
              <a:rPr lang="en-GB" sz="2800"/>
            </a:br>
            <a:r>
              <a:rPr lang="en-GB" sz="2100"/>
              <a:t>Non judgemental</a:t>
            </a:r>
            <a:br>
              <a:rPr lang="en-GB" sz="2100"/>
            </a:br>
            <a:endParaRPr lang="en-GB" sz="2100"/>
          </a:p>
          <a:p>
            <a:r>
              <a:rPr lang="en-GB" sz="2800"/>
              <a:t>Modifiable behaviour </a:t>
            </a:r>
            <a:br>
              <a:rPr lang="en-GB" sz="2800"/>
            </a:br>
            <a:r>
              <a:rPr lang="en-GB" sz="2100"/>
              <a:t>Tangible and actionable</a:t>
            </a:r>
            <a:br>
              <a:rPr lang="en-GB" sz="2100"/>
            </a:br>
            <a:endParaRPr lang="en-GB" sz="2100"/>
          </a:p>
          <a:p>
            <a:r>
              <a:rPr lang="en-GB" sz="2800"/>
              <a:t>Expected</a:t>
            </a:r>
            <a:br>
              <a:rPr lang="en-GB" sz="2800"/>
            </a:br>
            <a:r>
              <a:rPr lang="en-GB" sz="2800"/>
              <a:t> </a:t>
            </a:r>
          </a:p>
          <a:p>
            <a:r>
              <a:rPr lang="en-GB" sz="2800"/>
              <a:t>Timely</a:t>
            </a:r>
            <a:br>
              <a:rPr lang="en-GB" sz="2800"/>
            </a:br>
            <a:r>
              <a:rPr lang="en-GB" sz="2800"/>
              <a:t> </a:t>
            </a:r>
            <a:r>
              <a:rPr lang="en-GB" sz="2600"/>
              <a:t>and in the correct location</a:t>
            </a:r>
            <a:br>
              <a:rPr lang="en-GB" sz="2600"/>
            </a:br>
            <a:endParaRPr lang="en-GB" sz="2600"/>
          </a:p>
          <a:p>
            <a:r>
              <a:rPr lang="en-GB" sz="2800"/>
              <a:t>Limited </a:t>
            </a:r>
            <a:br>
              <a:rPr lang="en-GB" sz="2800"/>
            </a:br>
            <a:endParaRPr lang="en-GB" sz="2800"/>
          </a:p>
          <a:p>
            <a:r>
              <a:rPr lang="en-GB" sz="2800"/>
              <a:t>Constructive</a:t>
            </a:r>
          </a:p>
          <a:p>
            <a:endParaRPr lang="en-US"/>
          </a:p>
        </p:txBody>
      </p:sp>
      <p:pic>
        <p:nvPicPr>
          <p:cNvPr id="5" name="Picture Placeholder 4">
            <a:extLst>
              <a:ext uri="{FF2B5EF4-FFF2-40B4-BE49-F238E27FC236}">
                <a16:creationId xmlns:a16="http://schemas.microsoft.com/office/drawing/2014/main" id="{2A835190-FBB3-CB43-8395-C074A122467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10176" y="2151063"/>
            <a:ext cx="3673475" cy="3721100"/>
          </a:xfrm>
          <a:prstGeom prst="rect">
            <a:avLst/>
          </a:prstGeom>
        </p:spPr>
      </p:pic>
      <p:sp>
        <p:nvSpPr>
          <p:cNvPr id="6" name="Subtitle 2">
            <a:extLst>
              <a:ext uri="{FF2B5EF4-FFF2-40B4-BE49-F238E27FC236}">
                <a16:creationId xmlns:a16="http://schemas.microsoft.com/office/drawing/2014/main" id="{5062CF78-D74B-9741-8BA8-A55AA8339381}"/>
              </a:ext>
            </a:extLst>
          </p:cNvPr>
          <p:cNvSpPr txBox="1">
            <a:spLocks/>
          </p:cNvSpPr>
          <p:nvPr/>
        </p:nvSpPr>
        <p:spPr>
          <a:xfrm>
            <a:off x="506130" y="1400740"/>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Theory – feedback</a:t>
            </a:r>
            <a:endParaRPr lang="en-US" sz="2800">
              <a:solidFill>
                <a:srgbClr val="003893"/>
              </a:solidFill>
            </a:endParaRPr>
          </a:p>
          <a:p>
            <a:pPr marL="0" indent="0">
              <a:buNone/>
            </a:pPr>
            <a:r>
              <a:rPr lang="en-US" sz="2000">
                <a:solidFill>
                  <a:srgbClr val="003893"/>
                </a:solidFill>
              </a:rPr>
              <a:t>How – Principles: </a:t>
            </a:r>
            <a:r>
              <a:rPr lang="en-GB" sz="2000">
                <a:solidFill>
                  <a:srgbClr val="003893"/>
                </a:solidFill>
              </a:rPr>
              <a:t>SOME-TLC</a:t>
            </a:r>
            <a:endParaRPr lang="en-US" sz="2000">
              <a:solidFill>
                <a:srgbClr val="003893"/>
              </a:solidFill>
            </a:endParaRPr>
          </a:p>
        </p:txBody>
      </p:sp>
    </p:spTree>
    <p:extLst>
      <p:ext uri="{BB962C8B-B14F-4D97-AF65-F5344CB8AC3E}">
        <p14:creationId xmlns:p14="http://schemas.microsoft.com/office/powerpoint/2010/main" val="2901603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8C73-34F4-7C42-9111-0A61DB912DC6}"/>
              </a:ext>
            </a:extLst>
          </p:cNvPr>
          <p:cNvSpPr>
            <a:spLocks noGrp="1"/>
          </p:cNvSpPr>
          <p:nvPr>
            <p:ph type="ctrTitle"/>
          </p:nvPr>
        </p:nvSpPr>
        <p:spPr/>
        <p:txBody>
          <a:bodyPr/>
          <a:lstStyle/>
          <a:p>
            <a:r>
              <a:rPr lang="en-US"/>
              <a:t>3. Practice with BLS</a:t>
            </a:r>
          </a:p>
        </p:txBody>
      </p:sp>
      <p:sp>
        <p:nvSpPr>
          <p:cNvPr id="3" name="Text Placeholder 2">
            <a:extLst>
              <a:ext uri="{FF2B5EF4-FFF2-40B4-BE49-F238E27FC236}">
                <a16:creationId xmlns:a16="http://schemas.microsoft.com/office/drawing/2014/main" id="{FDB8FEA5-2427-AB4D-9E62-29AF8847C7AA}"/>
              </a:ext>
            </a:extLst>
          </p:cNvPr>
          <p:cNvSpPr>
            <a:spLocks noGrp="1"/>
          </p:cNvSpPr>
          <p:nvPr>
            <p:ph type="body" sz="quarter" idx="13"/>
          </p:nvPr>
        </p:nvSpPr>
        <p:spPr/>
        <p:txBody>
          <a:bodyPr>
            <a:normAutofit fontScale="92500" lnSpcReduction="20000"/>
          </a:bodyPr>
          <a:lstStyle/>
          <a:p>
            <a:r>
              <a:rPr lang="en-GB"/>
              <a:t>2 groups with each trainer</a:t>
            </a:r>
          </a:p>
          <a:p>
            <a:r>
              <a:rPr lang="en-GB"/>
              <a:t>Each group  to attempt one topic</a:t>
            </a:r>
          </a:p>
          <a:p>
            <a:r>
              <a:rPr lang="en-GB"/>
              <a:t>Role play ‘teacher’ and ‘learner’</a:t>
            </a:r>
          </a:p>
          <a:p>
            <a:r>
              <a:rPr lang="en-GB"/>
              <a:t>‘Teacher’ uses 4 stage technique</a:t>
            </a:r>
          </a:p>
          <a:p>
            <a:pPr lvl="1"/>
            <a:r>
              <a:rPr lang="en-GB"/>
              <a:t>Just perform stage 4 this time (i.e. learner attempts)</a:t>
            </a:r>
          </a:p>
          <a:p>
            <a:r>
              <a:rPr lang="en-GB"/>
              <a:t>‘Teacher’ gives ’learner’ feedback</a:t>
            </a:r>
          </a:p>
          <a:p>
            <a:r>
              <a:rPr lang="en-GB"/>
              <a:t>Group gives ‘teacher’ feedback</a:t>
            </a:r>
          </a:p>
          <a:p>
            <a:r>
              <a:rPr lang="en-GB"/>
              <a:t>Repeat</a:t>
            </a:r>
          </a:p>
          <a:p>
            <a:r>
              <a:rPr lang="en-GB"/>
              <a:t>(30 minutes)</a:t>
            </a:r>
          </a:p>
          <a:p>
            <a:endParaRPr lang="en-US"/>
          </a:p>
        </p:txBody>
      </p:sp>
      <p:sp>
        <p:nvSpPr>
          <p:cNvPr id="7" name="Subtitle 2">
            <a:extLst>
              <a:ext uri="{FF2B5EF4-FFF2-40B4-BE49-F238E27FC236}">
                <a16:creationId xmlns:a16="http://schemas.microsoft.com/office/drawing/2014/main" id="{4D956841-AF8E-A44F-B362-36D3D206A741}"/>
              </a:ext>
            </a:extLst>
          </p:cNvPr>
          <p:cNvSpPr txBox="1">
            <a:spLocks/>
          </p:cNvSpPr>
          <p:nvPr/>
        </p:nvSpPr>
        <p:spPr>
          <a:xfrm>
            <a:off x="506130" y="1312268"/>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4 groups</a:t>
            </a:r>
            <a:endParaRPr lang="en-US" sz="2800">
              <a:solidFill>
                <a:srgbClr val="003893"/>
              </a:solidFill>
            </a:endParaRPr>
          </a:p>
        </p:txBody>
      </p:sp>
      <p:pic>
        <p:nvPicPr>
          <p:cNvPr id="8" name="Picture 7" descr="A close up of a logo&#10;&#10;Description automatically generated">
            <a:extLst>
              <a:ext uri="{FF2B5EF4-FFF2-40B4-BE49-F238E27FC236}">
                <a16:creationId xmlns:a16="http://schemas.microsoft.com/office/drawing/2014/main" id="{CB6E1FDB-31D7-ED47-BE0B-6A3A8F5CF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4833" y="2169268"/>
            <a:ext cx="2582586" cy="1095172"/>
          </a:xfrm>
          <a:prstGeom prst="rect">
            <a:avLst/>
          </a:prstGeom>
        </p:spPr>
      </p:pic>
    </p:spTree>
    <p:extLst>
      <p:ext uri="{BB962C8B-B14F-4D97-AF65-F5344CB8AC3E}">
        <p14:creationId xmlns:p14="http://schemas.microsoft.com/office/powerpoint/2010/main" val="2841996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7677"/>
            <a:ext cx="7772400" cy="679449"/>
          </a:xfrm>
        </p:spPr>
        <p:txBody>
          <a:bodyPr/>
          <a:lstStyle/>
          <a:p>
            <a:r>
              <a:rPr lang="en-GB" altLang="en-US"/>
              <a:t>Afternoon Tea</a:t>
            </a:r>
            <a:endParaRPr lang="en-GB"/>
          </a:p>
        </p:txBody>
      </p:sp>
      <p:pic>
        <p:nvPicPr>
          <p:cNvPr id="7" name="Picture Placeholder 6">
            <a:extLst>
              <a:ext uri="{FF2B5EF4-FFF2-40B4-BE49-F238E27FC236}">
                <a16:creationId xmlns:a16="http://schemas.microsoft.com/office/drawing/2014/main" id="{003585E3-D6AD-1743-BCD4-76A128562FB0}"/>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2223198" y="1367281"/>
            <a:ext cx="4415346" cy="4472589"/>
          </a:xfrm>
          <a:prstGeom prst="rect">
            <a:avLst/>
          </a:prstGeom>
        </p:spPr>
      </p:pic>
    </p:spTree>
    <p:extLst>
      <p:ext uri="{BB962C8B-B14F-4D97-AF65-F5344CB8AC3E}">
        <p14:creationId xmlns:p14="http://schemas.microsoft.com/office/powerpoint/2010/main" val="2333975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a:p>
        </p:txBody>
      </p:sp>
      <p:sp>
        <p:nvSpPr>
          <p:cNvPr id="3" name="Title 2"/>
          <p:cNvSpPr>
            <a:spLocks noGrp="1"/>
          </p:cNvSpPr>
          <p:nvPr>
            <p:ph type="ctrTitle"/>
          </p:nvPr>
        </p:nvSpPr>
        <p:spPr>
          <a:xfrm>
            <a:off x="457200" y="655201"/>
            <a:ext cx="7772400" cy="679449"/>
          </a:xfrm>
        </p:spPr>
        <p:txBody>
          <a:bodyPr>
            <a:normAutofit fontScale="90000"/>
          </a:bodyPr>
          <a:lstStyle/>
          <a:p>
            <a:r>
              <a:rPr lang="en-GB" altLang="en-US"/>
              <a:t>Programme for the day</a:t>
            </a:r>
            <a:br>
              <a:rPr lang="en-GB" altLang="en-US"/>
            </a:br>
            <a:endParaRPr lang="en-GB"/>
          </a:p>
        </p:txBody>
      </p:sp>
      <p:sp>
        <p:nvSpPr>
          <p:cNvPr id="7" name="Text Placeholder 6"/>
          <p:cNvSpPr>
            <a:spLocks noGrp="1"/>
          </p:cNvSpPr>
          <p:nvPr>
            <p:ph type="body" sz="quarter" idx="13"/>
          </p:nvPr>
        </p:nvSpPr>
        <p:spPr>
          <a:xfrm>
            <a:off x="340058" y="1488163"/>
            <a:ext cx="4381500" cy="4256087"/>
          </a:xfrm>
        </p:spPr>
        <p:txBody>
          <a:bodyPr>
            <a:normAutofit/>
          </a:bodyPr>
          <a:lstStyle/>
          <a:p>
            <a:pPr marL="0" indent="0">
              <a:buNone/>
              <a:defRPr/>
            </a:pPr>
            <a:r>
              <a:rPr lang="en-GB" sz="1600" b="1">
                <a:solidFill>
                  <a:srgbClr val="FF6600"/>
                </a:solidFill>
              </a:rPr>
              <a:t>09.30  	COURSE START</a:t>
            </a:r>
          </a:p>
          <a:p>
            <a:pPr marL="0" indent="0">
              <a:buNone/>
              <a:defRPr/>
            </a:pPr>
            <a:r>
              <a:rPr lang="en-GB" sz="1600"/>
              <a:t>		Aims and objectives for the day</a:t>
            </a:r>
          </a:p>
          <a:p>
            <a:pPr marL="0" indent="0">
              <a:buNone/>
              <a:defRPr/>
            </a:pPr>
            <a:r>
              <a:rPr lang="en-GB" sz="1600"/>
              <a:t>		Introductions</a:t>
            </a:r>
          </a:p>
          <a:p>
            <a:pPr marL="0" indent="0">
              <a:buNone/>
              <a:defRPr/>
            </a:pPr>
            <a:r>
              <a:rPr lang="en-GB" sz="1600" b="1"/>
              <a:t>10.00	Session 1 - What makes good 			teaching? </a:t>
            </a:r>
          </a:p>
          <a:p>
            <a:pPr marL="0" indent="0">
              <a:buNone/>
              <a:defRPr/>
            </a:pPr>
            <a:r>
              <a:rPr lang="en-GB" sz="1600"/>
              <a:t>		</a:t>
            </a:r>
            <a:r>
              <a:rPr lang="en-GB" sz="1600">
                <a:solidFill>
                  <a:schemeClr val="bg1">
                    <a:lumMod val="50000"/>
                  </a:schemeClr>
                </a:solidFill>
              </a:rPr>
              <a:t>A-Z of good teaching</a:t>
            </a:r>
          </a:p>
          <a:p>
            <a:pPr marL="0" indent="0">
              <a:buNone/>
              <a:defRPr/>
            </a:pPr>
            <a:r>
              <a:rPr lang="en-GB" sz="1600" b="1">
                <a:solidFill>
                  <a:srgbClr val="C00000"/>
                </a:solidFill>
              </a:rPr>
              <a:t>10.45   	COFFEE</a:t>
            </a:r>
          </a:p>
          <a:p>
            <a:pPr marL="0" indent="0">
              <a:buNone/>
              <a:defRPr/>
            </a:pPr>
            <a:r>
              <a:rPr lang="en-GB" sz="1600" b="1"/>
              <a:t>11.15</a:t>
            </a:r>
            <a:r>
              <a:rPr lang="en-GB" sz="1600" b="1">
                <a:solidFill>
                  <a:srgbClr val="C00000"/>
                </a:solidFill>
              </a:rPr>
              <a:t>	</a:t>
            </a:r>
            <a:r>
              <a:rPr lang="en-GB" sz="1600" b="1"/>
              <a:t>Session 2 - Large and small 				group teaching</a:t>
            </a:r>
          </a:p>
          <a:p>
            <a:pPr marL="0" indent="0">
              <a:buNone/>
              <a:defRPr/>
            </a:pPr>
            <a:r>
              <a:rPr lang="en-GB" sz="1600" b="1">
                <a:solidFill>
                  <a:srgbClr val="C00000"/>
                </a:solidFill>
              </a:rPr>
              <a:t>		</a:t>
            </a:r>
            <a:r>
              <a:rPr lang="en-GB" sz="1600">
                <a:solidFill>
                  <a:schemeClr val="bg1">
                    <a:lumMod val="50000"/>
                  </a:schemeClr>
                </a:solidFill>
              </a:rPr>
              <a:t>Theory and practice</a:t>
            </a:r>
          </a:p>
          <a:p>
            <a:pPr marL="0" indent="0">
              <a:buNone/>
              <a:defRPr/>
            </a:pPr>
            <a:r>
              <a:rPr lang="en-GB" sz="1600" b="1">
                <a:solidFill>
                  <a:srgbClr val="336600"/>
                </a:solidFill>
              </a:rPr>
              <a:t>12.30   	LUNCH</a:t>
            </a:r>
          </a:p>
          <a:p>
            <a:pPr marL="0" indent="0">
              <a:buNone/>
              <a:defRPr/>
            </a:pPr>
            <a:r>
              <a:rPr lang="en-GB" sz="1600"/>
              <a:t>13.00	Review of morning and 					introduction to the afternoon</a:t>
            </a:r>
            <a:endParaRPr lang="en-GB" sz="1600" b="1">
              <a:solidFill>
                <a:srgbClr val="336600"/>
              </a:solidFill>
            </a:endParaRPr>
          </a:p>
          <a:p>
            <a:pPr marL="0" indent="0">
              <a:buNone/>
              <a:defRPr/>
            </a:pPr>
            <a:endParaRPr lang="en-GB" sz="1600">
              <a:solidFill>
                <a:schemeClr val="bg1">
                  <a:lumMod val="50000"/>
                </a:schemeClr>
              </a:solidFill>
            </a:endParaRPr>
          </a:p>
          <a:p>
            <a:pPr marL="0" indent="0">
              <a:buNone/>
              <a:defRPr/>
            </a:pPr>
            <a:endParaRPr lang="en-GB" sz="1600">
              <a:solidFill>
                <a:schemeClr val="bg1">
                  <a:lumMod val="50000"/>
                </a:schemeClr>
              </a:solidFill>
            </a:endParaRPr>
          </a:p>
          <a:p>
            <a:pPr marL="0" indent="0">
              <a:buNone/>
            </a:pPr>
            <a:endParaRPr lang="en-GB"/>
          </a:p>
        </p:txBody>
      </p:sp>
      <p:sp>
        <p:nvSpPr>
          <p:cNvPr id="9" name="TextBox 8"/>
          <p:cNvSpPr txBox="1"/>
          <p:nvPr/>
        </p:nvSpPr>
        <p:spPr>
          <a:xfrm>
            <a:off x="4805249" y="1488163"/>
            <a:ext cx="4114799" cy="4196020"/>
          </a:xfrm>
          <a:prstGeom prst="rect">
            <a:avLst/>
          </a:prstGeom>
          <a:noFill/>
        </p:spPr>
        <p:txBody>
          <a:bodyPr wrap="square" rtlCol="0">
            <a:spAutoFit/>
          </a:bodyPr>
          <a:lstStyle/>
          <a:p>
            <a:pPr>
              <a:spcBef>
                <a:spcPts val="384"/>
              </a:spcBef>
              <a:defRPr/>
            </a:pPr>
            <a:r>
              <a:rPr lang="en-GB" sz="1600" b="1"/>
              <a:t>13.10	Session 3 – Teaching practical 		skills</a:t>
            </a:r>
          </a:p>
          <a:p>
            <a:pPr marL="849292" indent="-134935">
              <a:spcBef>
                <a:spcPts val="384"/>
              </a:spcBef>
              <a:defRPr/>
            </a:pPr>
            <a:r>
              <a:rPr lang="en-GB" sz="1600">
                <a:solidFill>
                  <a:schemeClr val="bg1">
                    <a:lumMod val="50000"/>
                  </a:schemeClr>
                </a:solidFill>
              </a:rPr>
              <a:t>		Feedback -  approaches and 		techniques</a:t>
            </a:r>
          </a:p>
          <a:p>
            <a:pPr marL="849292" indent="-134935">
              <a:spcBef>
                <a:spcPts val="384"/>
              </a:spcBef>
              <a:defRPr/>
            </a:pPr>
            <a:r>
              <a:rPr lang="en-GB" sz="1600">
                <a:solidFill>
                  <a:schemeClr val="bg1">
                    <a:lumMod val="50000"/>
                  </a:schemeClr>
                </a:solidFill>
              </a:rPr>
              <a:t>		Practising with CPR based 		training</a:t>
            </a:r>
            <a:endParaRPr lang="en-GB" sz="1600" b="1">
              <a:solidFill>
                <a:srgbClr val="CC6600"/>
              </a:solidFill>
            </a:endParaRPr>
          </a:p>
          <a:p>
            <a:pPr>
              <a:spcBef>
                <a:spcPts val="384"/>
              </a:spcBef>
              <a:defRPr/>
            </a:pPr>
            <a:r>
              <a:rPr lang="en-GB" sz="1600" b="1">
                <a:solidFill>
                  <a:srgbClr val="CC6600"/>
                </a:solidFill>
              </a:rPr>
              <a:t>15.00   	TEA</a:t>
            </a:r>
          </a:p>
          <a:p>
            <a:pPr>
              <a:spcBef>
                <a:spcPts val="384"/>
              </a:spcBef>
              <a:defRPr/>
            </a:pPr>
            <a:r>
              <a:rPr lang="en-GB" sz="1600" b="1"/>
              <a:t>15.20</a:t>
            </a:r>
            <a:r>
              <a:rPr lang="en-GB" sz="1600" b="1">
                <a:solidFill>
                  <a:schemeClr val="bg1">
                    <a:lumMod val="50000"/>
                  </a:schemeClr>
                </a:solidFill>
              </a:rPr>
              <a:t>	</a:t>
            </a:r>
            <a:r>
              <a:rPr lang="en-GB" sz="1600" b="1"/>
              <a:t>Session 4 - Managing 				Teaching</a:t>
            </a:r>
          </a:p>
          <a:p>
            <a:pPr>
              <a:spcBef>
                <a:spcPts val="384"/>
              </a:spcBef>
              <a:defRPr/>
            </a:pPr>
            <a:r>
              <a:rPr lang="en-GB" sz="1600">
                <a:solidFill>
                  <a:schemeClr val="bg1">
                    <a:lumMod val="50000"/>
                  </a:schemeClr>
                </a:solidFill>
              </a:rPr>
              <a:t>		Managing the challenging 			participant</a:t>
            </a:r>
          </a:p>
          <a:p>
            <a:pPr>
              <a:spcBef>
                <a:spcPts val="384"/>
              </a:spcBef>
              <a:defRPr/>
            </a:pPr>
            <a:r>
              <a:rPr lang="en-GB" sz="1600">
                <a:solidFill>
                  <a:schemeClr val="bg1">
                    <a:lumMod val="50000"/>
                  </a:schemeClr>
                </a:solidFill>
              </a:rPr>
              <a:t>		Evaluation of teaching</a:t>
            </a:r>
          </a:p>
          <a:p>
            <a:pPr>
              <a:spcBef>
                <a:spcPts val="384"/>
              </a:spcBef>
              <a:defRPr/>
            </a:pPr>
            <a:r>
              <a:rPr lang="en-GB" sz="1600" b="1"/>
              <a:t>16.20</a:t>
            </a:r>
            <a:r>
              <a:rPr lang="en-GB" sz="1600" b="1">
                <a:solidFill>
                  <a:schemeClr val="bg1">
                    <a:lumMod val="50000"/>
                  </a:schemeClr>
                </a:solidFill>
              </a:rPr>
              <a:t>	</a:t>
            </a:r>
            <a:r>
              <a:rPr lang="en-GB" sz="1600" b="1"/>
              <a:t>Final plenary review 				and concluding comments</a:t>
            </a:r>
            <a:endParaRPr lang="en-GB" sz="1600" b="1">
              <a:solidFill>
                <a:srgbClr val="FF0000"/>
              </a:solidFill>
            </a:endParaRPr>
          </a:p>
          <a:p>
            <a:pPr>
              <a:spcBef>
                <a:spcPts val="384"/>
              </a:spcBef>
              <a:defRPr/>
            </a:pPr>
            <a:r>
              <a:rPr lang="en-GB" sz="1600" b="1">
                <a:solidFill>
                  <a:srgbClr val="990033"/>
                </a:solidFill>
              </a:rPr>
              <a:t>16.30 	CLOSE</a:t>
            </a:r>
          </a:p>
        </p:txBody>
      </p:sp>
    </p:spTree>
    <p:extLst>
      <p:ext uri="{BB962C8B-B14F-4D97-AF65-F5344CB8AC3E}">
        <p14:creationId xmlns:p14="http://schemas.microsoft.com/office/powerpoint/2010/main" val="71671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CFE3-0EDE-B04D-90EB-E3E288AEC19B}"/>
              </a:ext>
            </a:extLst>
          </p:cNvPr>
          <p:cNvSpPr>
            <a:spLocks noGrp="1"/>
          </p:cNvSpPr>
          <p:nvPr>
            <p:ph type="ctrTitle"/>
          </p:nvPr>
        </p:nvSpPr>
        <p:spPr>
          <a:xfrm>
            <a:off x="457200" y="655201"/>
            <a:ext cx="7772400" cy="679449"/>
          </a:xfrm>
        </p:spPr>
        <p:txBody>
          <a:bodyPr/>
          <a:lstStyle/>
          <a:p>
            <a:r>
              <a:rPr lang="en-GB" altLang="en-US"/>
              <a:t>Objectives for the day - 2</a:t>
            </a:r>
            <a:endParaRPr lang="en-US"/>
          </a:p>
        </p:txBody>
      </p:sp>
      <p:sp>
        <p:nvSpPr>
          <p:cNvPr id="4" name="Text Placeholder 3">
            <a:extLst>
              <a:ext uri="{FF2B5EF4-FFF2-40B4-BE49-F238E27FC236}">
                <a16:creationId xmlns:a16="http://schemas.microsoft.com/office/drawing/2014/main" id="{C01C1D31-DBC1-3D4B-8178-4A690EAF01FA}"/>
              </a:ext>
            </a:extLst>
          </p:cNvPr>
          <p:cNvSpPr>
            <a:spLocks noGrp="1"/>
          </p:cNvSpPr>
          <p:nvPr>
            <p:ph type="body" sz="quarter" idx="13"/>
          </p:nvPr>
        </p:nvSpPr>
        <p:spPr>
          <a:xfrm>
            <a:off x="457201" y="2099733"/>
            <a:ext cx="7839075" cy="3885307"/>
          </a:xfrm>
        </p:spPr>
        <p:txBody>
          <a:bodyPr lIns="90000">
            <a:normAutofit fontScale="92500" lnSpcReduction="20000"/>
          </a:bodyPr>
          <a:lstStyle/>
          <a:p>
            <a:r>
              <a:rPr lang="en-GB"/>
              <a:t>Describe the advantages and disadvantages of large and small group teaching</a:t>
            </a:r>
            <a:br>
              <a:rPr lang="en-GB"/>
            </a:br>
            <a:r>
              <a:rPr lang="en-GB"/>
              <a:t>	</a:t>
            </a:r>
            <a:r>
              <a:rPr lang="en-GB" sz="1900"/>
              <a:t>and identify how to maximise interaction and learning in both </a:t>
            </a:r>
            <a:br>
              <a:rPr lang="en-GB" sz="1900"/>
            </a:br>
            <a:endParaRPr lang="en-GB" sz="1900"/>
          </a:p>
          <a:p>
            <a:r>
              <a:rPr lang="en-GB"/>
              <a:t>Describe how to facilitate group discussion</a:t>
            </a:r>
            <a:br>
              <a:rPr lang="en-GB"/>
            </a:br>
            <a:r>
              <a:rPr lang="en-GB"/>
              <a:t>	</a:t>
            </a:r>
            <a:r>
              <a:rPr lang="en-GB" sz="1900"/>
              <a:t>to allow those participating to express their views </a:t>
            </a:r>
            <a:br>
              <a:rPr lang="en-GB" sz="1900"/>
            </a:br>
            <a:endParaRPr lang="en-GB" sz="1900"/>
          </a:p>
          <a:p>
            <a:r>
              <a:rPr lang="en-GB"/>
              <a:t>Summarise how to give and receive feedback</a:t>
            </a:r>
            <a:br>
              <a:rPr lang="en-GB"/>
            </a:br>
            <a:r>
              <a:rPr lang="en-GB"/>
              <a:t>	</a:t>
            </a:r>
            <a:r>
              <a:rPr lang="en-GB" sz="1900"/>
              <a:t>in a structured, sensitive, constructive and positive way and perform 	skills and knowledge assessments </a:t>
            </a:r>
            <a:br>
              <a:rPr lang="en-GB" sz="1900"/>
            </a:br>
            <a:endParaRPr lang="en-GB" sz="1900"/>
          </a:p>
          <a:p>
            <a:r>
              <a:rPr lang="en-GB"/>
              <a:t>Discuss good practice in teaching and learning evaluation</a:t>
            </a:r>
            <a:br>
              <a:rPr lang="en-GB"/>
            </a:br>
            <a:r>
              <a:rPr lang="en-GB"/>
              <a:t> </a:t>
            </a:r>
            <a:r>
              <a:rPr lang="en-GB" sz="1900"/>
              <a:t>and plan and undertake an evaluation of a teaching session</a:t>
            </a:r>
            <a:endParaRPr lang="en-US" sz="1900"/>
          </a:p>
        </p:txBody>
      </p:sp>
      <p:sp>
        <p:nvSpPr>
          <p:cNvPr id="5" name="Subtitle 2">
            <a:extLst>
              <a:ext uri="{FF2B5EF4-FFF2-40B4-BE49-F238E27FC236}">
                <a16:creationId xmlns:a16="http://schemas.microsoft.com/office/drawing/2014/main" id="{202C5D54-8FC8-5544-8766-F564157D9F12}"/>
              </a:ext>
            </a:extLst>
          </p:cNvPr>
          <p:cNvSpPr>
            <a:spLocks noGrp="1"/>
          </p:cNvSpPr>
          <p:nvPr>
            <p:ph type="subTitle" idx="1"/>
          </p:nvPr>
        </p:nvSpPr>
        <p:spPr>
          <a:xfrm>
            <a:off x="457200" y="1302105"/>
            <a:ext cx="7442200" cy="581025"/>
          </a:xfrm>
        </p:spPr>
        <p:txBody>
          <a:bodyPr/>
          <a:lstStyle/>
          <a:p>
            <a:r>
              <a:rPr lang="en-GB" altLang="en-US"/>
              <a:t>By the end of the day, you will be able to:</a:t>
            </a:r>
          </a:p>
          <a:p>
            <a:endParaRPr lang="en-US"/>
          </a:p>
        </p:txBody>
      </p:sp>
    </p:spTree>
    <p:extLst>
      <p:ext uri="{BB962C8B-B14F-4D97-AF65-F5344CB8AC3E}">
        <p14:creationId xmlns:p14="http://schemas.microsoft.com/office/powerpoint/2010/main" val="1543165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1D5C-D37D-B742-B229-20848059CFA1}"/>
              </a:ext>
            </a:extLst>
          </p:cNvPr>
          <p:cNvSpPr>
            <a:spLocks noGrp="1"/>
          </p:cNvSpPr>
          <p:nvPr>
            <p:ph type="ctrTitle"/>
          </p:nvPr>
        </p:nvSpPr>
        <p:spPr/>
        <p:txBody>
          <a:bodyPr/>
          <a:lstStyle/>
          <a:p>
            <a:r>
              <a:rPr lang="en-US"/>
              <a:t>4. Managing learning</a:t>
            </a:r>
          </a:p>
        </p:txBody>
      </p:sp>
      <p:sp>
        <p:nvSpPr>
          <p:cNvPr id="3" name="Text Placeholder 2">
            <a:extLst>
              <a:ext uri="{FF2B5EF4-FFF2-40B4-BE49-F238E27FC236}">
                <a16:creationId xmlns:a16="http://schemas.microsoft.com/office/drawing/2014/main" id="{0547B46D-5589-F649-A696-752C4967058A}"/>
              </a:ext>
            </a:extLst>
          </p:cNvPr>
          <p:cNvSpPr>
            <a:spLocks noGrp="1"/>
          </p:cNvSpPr>
          <p:nvPr>
            <p:ph type="body" sz="quarter" idx="13"/>
          </p:nvPr>
        </p:nvSpPr>
        <p:spPr/>
        <p:txBody>
          <a:bodyPr/>
          <a:lstStyle/>
          <a:p>
            <a:r>
              <a:rPr lang="en-US"/>
              <a:t>What problems have you encountered</a:t>
            </a:r>
          </a:p>
          <a:p>
            <a:pPr lvl="1"/>
            <a:r>
              <a:rPr lang="en-US"/>
              <a:t>Today!</a:t>
            </a:r>
          </a:p>
          <a:p>
            <a:pPr lvl="1"/>
            <a:r>
              <a:rPr lang="en-US"/>
              <a:t>Previously?</a:t>
            </a:r>
          </a:p>
          <a:p>
            <a:r>
              <a:rPr lang="en-US"/>
              <a:t>Whole group</a:t>
            </a:r>
          </a:p>
          <a:p>
            <a:pPr lvl="1"/>
            <a:r>
              <a:rPr lang="en-US"/>
              <a:t>discuss problems, solutions and report back</a:t>
            </a:r>
          </a:p>
          <a:p>
            <a:pPr lvl="1"/>
            <a:endParaRPr lang="en-US"/>
          </a:p>
        </p:txBody>
      </p:sp>
      <p:pic>
        <p:nvPicPr>
          <p:cNvPr id="6" name="Picture Placeholder 5">
            <a:extLst>
              <a:ext uri="{FF2B5EF4-FFF2-40B4-BE49-F238E27FC236}">
                <a16:creationId xmlns:a16="http://schemas.microsoft.com/office/drawing/2014/main" id="{9C875C65-8D39-E04F-8828-EEDFB806F19E}"/>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7" name="Subtitle 2">
            <a:extLst>
              <a:ext uri="{FF2B5EF4-FFF2-40B4-BE49-F238E27FC236}">
                <a16:creationId xmlns:a16="http://schemas.microsoft.com/office/drawing/2014/main" id="{6F5447CC-BF7E-494A-B06A-32EB62AEED7C}"/>
              </a:ext>
            </a:extLst>
          </p:cNvPr>
          <p:cNvSpPr txBox="1">
            <a:spLocks/>
          </p:cNvSpPr>
          <p:nvPr/>
        </p:nvSpPr>
        <p:spPr>
          <a:xfrm>
            <a:off x="506130" y="1312268"/>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The Challenging Candidate</a:t>
            </a:r>
            <a:endParaRPr lang="en-US" sz="2800">
              <a:solidFill>
                <a:srgbClr val="003893"/>
              </a:solidFill>
            </a:endParaRPr>
          </a:p>
        </p:txBody>
      </p:sp>
    </p:spTree>
    <p:extLst>
      <p:ext uri="{BB962C8B-B14F-4D97-AF65-F5344CB8AC3E}">
        <p14:creationId xmlns:p14="http://schemas.microsoft.com/office/powerpoint/2010/main" val="2879993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F5FB-7231-C549-8D1C-8EBBA64CF7E4}"/>
              </a:ext>
            </a:extLst>
          </p:cNvPr>
          <p:cNvSpPr>
            <a:spLocks noGrp="1"/>
          </p:cNvSpPr>
          <p:nvPr>
            <p:ph type="ctrTitle"/>
          </p:nvPr>
        </p:nvSpPr>
        <p:spPr/>
        <p:txBody>
          <a:bodyPr/>
          <a:lstStyle/>
          <a:p>
            <a:r>
              <a:rPr lang="en-US"/>
              <a:t>4. Managing learning</a:t>
            </a:r>
          </a:p>
        </p:txBody>
      </p:sp>
      <p:sp>
        <p:nvSpPr>
          <p:cNvPr id="3" name="Text Placeholder 2">
            <a:extLst>
              <a:ext uri="{FF2B5EF4-FFF2-40B4-BE49-F238E27FC236}">
                <a16:creationId xmlns:a16="http://schemas.microsoft.com/office/drawing/2014/main" id="{131CA26C-9DE7-5546-9D16-8643C18290D4}"/>
              </a:ext>
            </a:extLst>
          </p:cNvPr>
          <p:cNvSpPr>
            <a:spLocks noGrp="1"/>
          </p:cNvSpPr>
          <p:nvPr>
            <p:ph type="body" sz="quarter" idx="13"/>
          </p:nvPr>
        </p:nvSpPr>
        <p:spPr/>
        <p:txBody>
          <a:bodyPr>
            <a:normAutofit fontScale="92500" lnSpcReduction="10000"/>
          </a:bodyPr>
          <a:lstStyle/>
          <a:p>
            <a:r>
              <a:rPr lang="en-GB"/>
              <a:t>Formative</a:t>
            </a:r>
          </a:p>
          <a:p>
            <a:pPr lvl="1"/>
            <a:r>
              <a:rPr lang="en-GB"/>
              <a:t>“to help identify strengths and weaknesses</a:t>
            </a:r>
          </a:p>
          <a:p>
            <a:pPr lvl="1"/>
            <a:r>
              <a:rPr lang="en-GB"/>
              <a:t>to modify training and practice</a:t>
            </a:r>
          </a:p>
          <a:p>
            <a:pPr lvl="1"/>
            <a:r>
              <a:rPr lang="en-GB"/>
              <a:t>in order to meet personal and professional goals”.</a:t>
            </a:r>
          </a:p>
          <a:p>
            <a:r>
              <a:rPr lang="en-GB"/>
              <a:t>Summative</a:t>
            </a:r>
          </a:p>
          <a:p>
            <a:pPr lvl="1"/>
            <a:r>
              <a:rPr lang="en-GB"/>
              <a:t>Pass or fail</a:t>
            </a:r>
          </a:p>
          <a:p>
            <a:pPr lvl="1"/>
            <a:r>
              <a:rPr lang="en-GB"/>
              <a:t>Exams, ALS courses</a:t>
            </a:r>
          </a:p>
          <a:p>
            <a:endParaRPr lang="en-GB"/>
          </a:p>
        </p:txBody>
      </p:sp>
      <p:sp>
        <p:nvSpPr>
          <p:cNvPr id="5" name="Subtitle 2">
            <a:extLst>
              <a:ext uri="{FF2B5EF4-FFF2-40B4-BE49-F238E27FC236}">
                <a16:creationId xmlns:a16="http://schemas.microsoft.com/office/drawing/2014/main" id="{A97FDAB8-385C-B64F-A0D0-EECFC7A1DCBA}"/>
              </a:ext>
            </a:extLst>
          </p:cNvPr>
          <p:cNvSpPr txBox="1">
            <a:spLocks/>
          </p:cNvSpPr>
          <p:nvPr/>
        </p:nvSpPr>
        <p:spPr>
          <a:xfrm>
            <a:off x="506130" y="1312268"/>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Assessment of an individual</a:t>
            </a:r>
            <a:endParaRPr lang="en-US" sz="2800">
              <a:solidFill>
                <a:srgbClr val="003893"/>
              </a:solidFill>
            </a:endParaRPr>
          </a:p>
        </p:txBody>
      </p:sp>
      <p:pic>
        <p:nvPicPr>
          <p:cNvPr id="6" name="Picture Placeholder 5">
            <a:extLst>
              <a:ext uri="{FF2B5EF4-FFF2-40B4-BE49-F238E27FC236}">
                <a16:creationId xmlns:a16="http://schemas.microsoft.com/office/drawing/2014/main" id="{98DB2067-4752-3642-9D11-3F700CE45D18}"/>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920869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F5FB-7231-C549-8D1C-8EBBA64CF7E4}"/>
              </a:ext>
            </a:extLst>
          </p:cNvPr>
          <p:cNvSpPr>
            <a:spLocks noGrp="1"/>
          </p:cNvSpPr>
          <p:nvPr>
            <p:ph type="ctrTitle"/>
          </p:nvPr>
        </p:nvSpPr>
        <p:spPr>
          <a:xfrm>
            <a:off x="506129" y="502966"/>
            <a:ext cx="7772400" cy="679449"/>
          </a:xfrm>
        </p:spPr>
        <p:txBody>
          <a:bodyPr/>
          <a:lstStyle/>
          <a:p>
            <a:r>
              <a:rPr lang="en-US"/>
              <a:t>4. Managing learning</a:t>
            </a:r>
            <a:br>
              <a:rPr lang="en-US"/>
            </a:br>
            <a:endParaRPr lang="en-US"/>
          </a:p>
        </p:txBody>
      </p:sp>
      <p:sp>
        <p:nvSpPr>
          <p:cNvPr id="3" name="Text Placeholder 2">
            <a:extLst>
              <a:ext uri="{FF2B5EF4-FFF2-40B4-BE49-F238E27FC236}">
                <a16:creationId xmlns:a16="http://schemas.microsoft.com/office/drawing/2014/main" id="{131CA26C-9DE7-5546-9D16-8643C18290D4}"/>
              </a:ext>
            </a:extLst>
          </p:cNvPr>
          <p:cNvSpPr>
            <a:spLocks noGrp="1"/>
          </p:cNvSpPr>
          <p:nvPr>
            <p:ph type="body" sz="quarter" idx="13"/>
          </p:nvPr>
        </p:nvSpPr>
        <p:spPr/>
        <p:txBody>
          <a:bodyPr/>
          <a:lstStyle/>
          <a:p>
            <a:r>
              <a:rPr lang="en-US"/>
              <a:t>Quantitative and qualitative</a:t>
            </a:r>
          </a:p>
          <a:p>
            <a:r>
              <a:rPr lang="en-US"/>
              <a:t>Outcome focused (Kirkpatrick)</a:t>
            </a:r>
          </a:p>
          <a:p>
            <a:r>
              <a:rPr lang="en-US"/>
              <a:t>Linked to</a:t>
            </a:r>
          </a:p>
          <a:p>
            <a:pPr lvl="1"/>
            <a:r>
              <a:rPr lang="en-US"/>
              <a:t>aims and objectives</a:t>
            </a:r>
          </a:p>
          <a:p>
            <a:pPr lvl="1"/>
            <a:r>
              <a:rPr lang="en-US"/>
              <a:t>curriculum</a:t>
            </a:r>
          </a:p>
          <a:p>
            <a:pPr lvl="1"/>
            <a:r>
              <a:rPr lang="en-US"/>
              <a:t>requirements of organization / funder</a:t>
            </a:r>
          </a:p>
        </p:txBody>
      </p:sp>
      <p:sp>
        <p:nvSpPr>
          <p:cNvPr id="5" name="Subtitle 2">
            <a:extLst>
              <a:ext uri="{FF2B5EF4-FFF2-40B4-BE49-F238E27FC236}">
                <a16:creationId xmlns:a16="http://schemas.microsoft.com/office/drawing/2014/main" id="{54ED9D86-9326-9E40-BA6D-DF6FFF61FE99}"/>
              </a:ext>
            </a:extLst>
          </p:cNvPr>
          <p:cNvSpPr txBox="1">
            <a:spLocks/>
          </p:cNvSpPr>
          <p:nvPr/>
        </p:nvSpPr>
        <p:spPr>
          <a:xfrm>
            <a:off x="506130" y="1312268"/>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Evaluation of teaching or training</a:t>
            </a:r>
            <a:endParaRPr lang="en-US" sz="2800">
              <a:solidFill>
                <a:srgbClr val="003893"/>
              </a:solidFill>
            </a:endParaRPr>
          </a:p>
        </p:txBody>
      </p:sp>
      <p:pic>
        <p:nvPicPr>
          <p:cNvPr id="6" name="Picture Placeholder 5">
            <a:extLst>
              <a:ext uri="{FF2B5EF4-FFF2-40B4-BE49-F238E27FC236}">
                <a16:creationId xmlns:a16="http://schemas.microsoft.com/office/drawing/2014/main" id="{C7B6B002-9FEB-244A-966E-B3C75036E388}"/>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812266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F5FB-7231-C549-8D1C-8EBBA64CF7E4}"/>
              </a:ext>
            </a:extLst>
          </p:cNvPr>
          <p:cNvSpPr>
            <a:spLocks noGrp="1"/>
          </p:cNvSpPr>
          <p:nvPr>
            <p:ph type="ctrTitle"/>
          </p:nvPr>
        </p:nvSpPr>
        <p:spPr>
          <a:xfrm>
            <a:off x="506129" y="502966"/>
            <a:ext cx="7772400" cy="679449"/>
          </a:xfrm>
        </p:spPr>
        <p:txBody>
          <a:bodyPr/>
          <a:lstStyle/>
          <a:p>
            <a:r>
              <a:rPr lang="en-US"/>
              <a:t>4. Managing learning</a:t>
            </a:r>
            <a:br>
              <a:rPr lang="en-US"/>
            </a:br>
            <a:endParaRPr lang="en-US"/>
          </a:p>
        </p:txBody>
      </p:sp>
      <p:sp>
        <p:nvSpPr>
          <p:cNvPr id="3" name="Text Placeholder 2">
            <a:extLst>
              <a:ext uri="{FF2B5EF4-FFF2-40B4-BE49-F238E27FC236}">
                <a16:creationId xmlns:a16="http://schemas.microsoft.com/office/drawing/2014/main" id="{131CA26C-9DE7-5546-9D16-8643C18290D4}"/>
              </a:ext>
            </a:extLst>
          </p:cNvPr>
          <p:cNvSpPr>
            <a:spLocks noGrp="1"/>
          </p:cNvSpPr>
          <p:nvPr>
            <p:ph type="body" sz="quarter" idx="13"/>
          </p:nvPr>
        </p:nvSpPr>
        <p:spPr/>
        <p:txBody>
          <a:bodyPr>
            <a:normAutofit lnSpcReduction="10000"/>
          </a:bodyPr>
          <a:lstStyle/>
          <a:p>
            <a:pPr marL="457200" indent="-457200">
              <a:buFont typeface="+mj-lt"/>
              <a:buAutoNum type="arabicPeriod"/>
            </a:pPr>
            <a:r>
              <a:rPr lang="en-GB"/>
              <a:t>Reaction</a:t>
            </a:r>
          </a:p>
          <a:p>
            <a:pPr lvl="1"/>
            <a:r>
              <a:rPr lang="en-GB" sz="1800"/>
              <a:t>Did participants find the training engaging and relevant?</a:t>
            </a:r>
          </a:p>
          <a:p>
            <a:pPr marL="457200" indent="-457200">
              <a:buFont typeface="+mj-lt"/>
              <a:buAutoNum type="arabicPeriod"/>
            </a:pPr>
            <a:r>
              <a:rPr lang="en-GB"/>
              <a:t>Learning</a:t>
            </a:r>
          </a:p>
          <a:p>
            <a:pPr lvl="1"/>
            <a:r>
              <a:rPr lang="en-GB" sz="1800"/>
              <a:t>Did participants acquire competencies?</a:t>
            </a:r>
          </a:p>
          <a:p>
            <a:pPr marL="457200" indent="-457200">
              <a:buFont typeface="+mj-lt"/>
              <a:buAutoNum type="arabicPeriod"/>
            </a:pPr>
            <a:r>
              <a:rPr lang="en-GB"/>
              <a:t>Behaviour</a:t>
            </a:r>
          </a:p>
          <a:p>
            <a:pPr lvl="1"/>
            <a:r>
              <a:rPr lang="en-GB" sz="1800"/>
              <a:t>Did participants apply what they learned to their job?</a:t>
            </a:r>
          </a:p>
          <a:p>
            <a:pPr marL="457200" indent="-457200">
              <a:buFont typeface="+mj-lt"/>
              <a:buAutoNum type="arabicPeriod"/>
            </a:pPr>
            <a:r>
              <a:rPr lang="en-GB"/>
              <a:t>Results</a:t>
            </a:r>
          </a:p>
          <a:p>
            <a:pPr lvl="1"/>
            <a:r>
              <a:rPr lang="en-GB" sz="1900"/>
              <a:t>Did targeted outcomes occur?</a:t>
            </a:r>
          </a:p>
          <a:p>
            <a:endParaRPr lang="en-GB"/>
          </a:p>
        </p:txBody>
      </p:sp>
      <p:sp>
        <p:nvSpPr>
          <p:cNvPr id="5" name="Subtitle 2">
            <a:extLst>
              <a:ext uri="{FF2B5EF4-FFF2-40B4-BE49-F238E27FC236}">
                <a16:creationId xmlns:a16="http://schemas.microsoft.com/office/drawing/2014/main" id="{54ED9D86-9326-9E40-BA6D-DF6FFF61FE99}"/>
              </a:ext>
            </a:extLst>
          </p:cNvPr>
          <p:cNvSpPr txBox="1">
            <a:spLocks/>
          </p:cNvSpPr>
          <p:nvPr/>
        </p:nvSpPr>
        <p:spPr>
          <a:xfrm>
            <a:off x="506130" y="1312268"/>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Evaluation - Kirkpatrick</a:t>
            </a:r>
            <a:endParaRPr lang="en-US" sz="2800">
              <a:solidFill>
                <a:srgbClr val="003893"/>
              </a:solidFill>
            </a:endParaRPr>
          </a:p>
        </p:txBody>
      </p:sp>
      <p:pic>
        <p:nvPicPr>
          <p:cNvPr id="6" name="Picture Placeholder 5">
            <a:extLst>
              <a:ext uri="{FF2B5EF4-FFF2-40B4-BE49-F238E27FC236}">
                <a16:creationId xmlns:a16="http://schemas.microsoft.com/office/drawing/2014/main" id="{C7B6B002-9FEB-244A-966E-B3C75036E388}"/>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965984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2731-7F43-7245-AB8B-4CFF9ECABE83}"/>
              </a:ext>
            </a:extLst>
          </p:cNvPr>
          <p:cNvSpPr>
            <a:spLocks noGrp="1"/>
          </p:cNvSpPr>
          <p:nvPr>
            <p:ph type="ctrTitle"/>
          </p:nvPr>
        </p:nvSpPr>
        <p:spPr/>
        <p:txBody>
          <a:bodyPr/>
          <a:lstStyle/>
          <a:p>
            <a:r>
              <a:rPr lang="en-US"/>
              <a:t>4. Managing learning</a:t>
            </a:r>
          </a:p>
        </p:txBody>
      </p:sp>
      <p:sp>
        <p:nvSpPr>
          <p:cNvPr id="5" name="Subtitle 2">
            <a:extLst>
              <a:ext uri="{FF2B5EF4-FFF2-40B4-BE49-F238E27FC236}">
                <a16:creationId xmlns:a16="http://schemas.microsoft.com/office/drawing/2014/main" id="{660C680D-D0F4-A04A-9196-34600C11F6DD}"/>
              </a:ext>
            </a:extLst>
          </p:cNvPr>
          <p:cNvSpPr txBox="1">
            <a:spLocks/>
          </p:cNvSpPr>
          <p:nvPr/>
        </p:nvSpPr>
        <p:spPr>
          <a:xfrm>
            <a:off x="506130" y="1312268"/>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a:solidFill>
                  <a:srgbClr val="003893"/>
                </a:solidFill>
              </a:rPr>
              <a:t>Evaluation – what level is each?</a:t>
            </a:r>
            <a:endParaRPr lang="en-US" sz="2800">
              <a:solidFill>
                <a:srgbClr val="003893"/>
              </a:solidFill>
            </a:endParaRPr>
          </a:p>
        </p:txBody>
      </p:sp>
      <p:pic>
        <p:nvPicPr>
          <p:cNvPr id="20" name="Picture 19">
            <a:extLst>
              <a:ext uri="{FF2B5EF4-FFF2-40B4-BE49-F238E27FC236}">
                <a16:creationId xmlns:a16="http://schemas.microsoft.com/office/drawing/2014/main" id="{8EC1F504-611E-FD49-8B4F-76FD72C099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658" y="4379626"/>
            <a:ext cx="1923775" cy="1611161"/>
          </a:xfrm>
          <a:prstGeom prst="rect">
            <a:avLst/>
          </a:prstGeom>
        </p:spPr>
      </p:pic>
      <p:sp>
        <p:nvSpPr>
          <p:cNvPr id="21" name="TextBox 20">
            <a:extLst>
              <a:ext uri="{FF2B5EF4-FFF2-40B4-BE49-F238E27FC236}">
                <a16:creationId xmlns:a16="http://schemas.microsoft.com/office/drawing/2014/main" id="{80663180-BC99-9B46-8A38-BF856068D115}"/>
              </a:ext>
            </a:extLst>
          </p:cNvPr>
          <p:cNvSpPr txBox="1"/>
          <p:nvPr/>
        </p:nvSpPr>
        <p:spPr>
          <a:xfrm>
            <a:off x="268687" y="2188735"/>
            <a:ext cx="377026" cy="369332"/>
          </a:xfrm>
          <a:prstGeom prst="rect">
            <a:avLst/>
          </a:prstGeom>
          <a:noFill/>
        </p:spPr>
        <p:txBody>
          <a:bodyPr wrap="none" rtlCol="0">
            <a:spAutoFit/>
          </a:bodyPr>
          <a:lstStyle/>
          <a:p>
            <a:r>
              <a:rPr lang="en-US"/>
              <a:t>1.</a:t>
            </a:r>
          </a:p>
        </p:txBody>
      </p:sp>
      <p:sp>
        <p:nvSpPr>
          <p:cNvPr id="22" name="TextBox 21">
            <a:extLst>
              <a:ext uri="{FF2B5EF4-FFF2-40B4-BE49-F238E27FC236}">
                <a16:creationId xmlns:a16="http://schemas.microsoft.com/office/drawing/2014/main" id="{C5DC4822-E16D-0640-BE7F-990EBF143407}"/>
              </a:ext>
            </a:extLst>
          </p:cNvPr>
          <p:cNvSpPr txBox="1"/>
          <p:nvPr/>
        </p:nvSpPr>
        <p:spPr>
          <a:xfrm>
            <a:off x="351911" y="4287863"/>
            <a:ext cx="377026" cy="369332"/>
          </a:xfrm>
          <a:prstGeom prst="rect">
            <a:avLst/>
          </a:prstGeom>
          <a:noFill/>
        </p:spPr>
        <p:txBody>
          <a:bodyPr wrap="none" rtlCol="0">
            <a:spAutoFit/>
          </a:bodyPr>
          <a:lstStyle/>
          <a:p>
            <a:r>
              <a:rPr lang="en-US"/>
              <a:t>2.</a:t>
            </a:r>
          </a:p>
        </p:txBody>
      </p:sp>
      <p:sp>
        <p:nvSpPr>
          <p:cNvPr id="23" name="TextBox 22">
            <a:extLst>
              <a:ext uri="{FF2B5EF4-FFF2-40B4-BE49-F238E27FC236}">
                <a16:creationId xmlns:a16="http://schemas.microsoft.com/office/drawing/2014/main" id="{F5688136-7626-164E-A794-D65DE3A6C4A0}"/>
              </a:ext>
            </a:extLst>
          </p:cNvPr>
          <p:cNvSpPr txBox="1"/>
          <p:nvPr/>
        </p:nvSpPr>
        <p:spPr>
          <a:xfrm>
            <a:off x="3353116" y="2040709"/>
            <a:ext cx="377026" cy="369332"/>
          </a:xfrm>
          <a:prstGeom prst="rect">
            <a:avLst/>
          </a:prstGeom>
          <a:noFill/>
        </p:spPr>
        <p:txBody>
          <a:bodyPr wrap="none" rtlCol="0">
            <a:spAutoFit/>
          </a:bodyPr>
          <a:lstStyle/>
          <a:p>
            <a:r>
              <a:rPr lang="en-US"/>
              <a:t>3.</a:t>
            </a:r>
          </a:p>
        </p:txBody>
      </p:sp>
      <p:sp>
        <p:nvSpPr>
          <p:cNvPr id="25" name="TextBox 24">
            <a:extLst>
              <a:ext uri="{FF2B5EF4-FFF2-40B4-BE49-F238E27FC236}">
                <a16:creationId xmlns:a16="http://schemas.microsoft.com/office/drawing/2014/main" id="{857460DF-B36D-8A47-9BB7-E667972BCEE2}"/>
              </a:ext>
            </a:extLst>
          </p:cNvPr>
          <p:cNvSpPr txBox="1"/>
          <p:nvPr/>
        </p:nvSpPr>
        <p:spPr>
          <a:xfrm>
            <a:off x="6002978" y="1336640"/>
            <a:ext cx="377026" cy="369332"/>
          </a:xfrm>
          <a:prstGeom prst="rect">
            <a:avLst/>
          </a:prstGeom>
          <a:noFill/>
        </p:spPr>
        <p:txBody>
          <a:bodyPr wrap="none" rtlCol="0">
            <a:spAutoFit/>
          </a:bodyPr>
          <a:lstStyle/>
          <a:p>
            <a:r>
              <a:rPr lang="en-US"/>
              <a:t>4.</a:t>
            </a:r>
          </a:p>
        </p:txBody>
      </p:sp>
      <p:pic>
        <p:nvPicPr>
          <p:cNvPr id="7" name="Picture 6" descr="A screenshot of a social media post&#10;&#10;Description automatically generated">
            <a:extLst>
              <a:ext uri="{FF2B5EF4-FFF2-40B4-BE49-F238E27FC236}">
                <a16:creationId xmlns:a16="http://schemas.microsoft.com/office/drawing/2014/main" id="{EC2C6383-FA8F-6C4E-B634-70EF7FA0DD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657" y="2178902"/>
            <a:ext cx="2599677" cy="1951791"/>
          </a:xfrm>
          <a:prstGeom prst="rect">
            <a:avLst/>
          </a:prstGeom>
        </p:spPr>
      </p:pic>
      <p:pic>
        <p:nvPicPr>
          <p:cNvPr id="24" name="379ED4D9-DC9D-45DE-9DC5-FA65F161A080" descr="8227CC20-4CE2-426E-BD08-D88BDAF9C8FD">
            <a:extLst>
              <a:ext uri="{FF2B5EF4-FFF2-40B4-BE49-F238E27FC236}">
                <a16:creationId xmlns:a16="http://schemas.microsoft.com/office/drawing/2014/main" id="{00000000-0008-0000-0300-00000200000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712028" y="1103960"/>
            <a:ext cx="2974772" cy="1799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B7622640-A87A-4418-B0EF-9DECB502EE25" descr="09E0D670-DF48-4EB3-BB41-2C57BB490EA2">
            <a:extLst>
              <a:ext uri="{FF2B5EF4-FFF2-40B4-BE49-F238E27FC236}">
                <a16:creationId xmlns:a16="http://schemas.microsoft.com/office/drawing/2014/main" id="{00000000-0008-0000-0300-00000300000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660935" y="3034563"/>
            <a:ext cx="2024021" cy="1465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31404980-FD6F-4F49-B420-C676FD2CED22" descr="51C6C257-BA88-48F1-B247-BC399C5C7332">
            <a:extLst>
              <a:ext uri="{FF2B5EF4-FFF2-40B4-BE49-F238E27FC236}">
                <a16:creationId xmlns:a16="http://schemas.microsoft.com/office/drawing/2014/main" id="{00000000-0008-0000-0300-00000400000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5332"/>
          <a:stretch/>
        </p:blipFill>
        <p:spPr bwMode="auto">
          <a:xfrm>
            <a:off x="6660935" y="4630776"/>
            <a:ext cx="1802129" cy="1294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A close up of text on a white surface&#10;&#10;Description automatically generated">
            <a:extLst>
              <a:ext uri="{FF2B5EF4-FFF2-40B4-BE49-F238E27FC236}">
                <a16:creationId xmlns:a16="http://schemas.microsoft.com/office/drawing/2014/main" id="{5949F93D-94DD-1E4B-A258-9F0B702415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30142" y="2171873"/>
            <a:ext cx="2773363" cy="3917642"/>
          </a:xfrm>
          <a:prstGeom prst="rect">
            <a:avLst/>
          </a:prstGeom>
        </p:spPr>
      </p:pic>
    </p:spTree>
    <p:extLst>
      <p:ext uri="{BB962C8B-B14F-4D97-AF65-F5344CB8AC3E}">
        <p14:creationId xmlns:p14="http://schemas.microsoft.com/office/powerpoint/2010/main" val="91829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6001-D428-854F-B16F-C6317A7B6D34}"/>
              </a:ext>
            </a:extLst>
          </p:cNvPr>
          <p:cNvSpPr>
            <a:spLocks noGrp="1"/>
          </p:cNvSpPr>
          <p:nvPr>
            <p:ph type="ctrTitle"/>
          </p:nvPr>
        </p:nvSpPr>
        <p:spPr/>
        <p:txBody>
          <a:bodyPr/>
          <a:lstStyle/>
          <a:p>
            <a:r>
              <a:rPr lang="en-US"/>
              <a:t>Where to now?</a:t>
            </a:r>
          </a:p>
        </p:txBody>
      </p:sp>
      <p:sp>
        <p:nvSpPr>
          <p:cNvPr id="3" name="Text Placeholder 2">
            <a:extLst>
              <a:ext uri="{FF2B5EF4-FFF2-40B4-BE49-F238E27FC236}">
                <a16:creationId xmlns:a16="http://schemas.microsoft.com/office/drawing/2014/main" id="{5E87FB0D-F00D-004B-B55C-85122FE5CD62}"/>
              </a:ext>
            </a:extLst>
          </p:cNvPr>
          <p:cNvSpPr>
            <a:spLocks noGrp="1"/>
          </p:cNvSpPr>
          <p:nvPr>
            <p:ph type="body" sz="quarter" idx="13"/>
          </p:nvPr>
        </p:nvSpPr>
        <p:spPr>
          <a:xfrm>
            <a:off x="457200" y="1868114"/>
            <a:ext cx="3941179" cy="3720662"/>
          </a:xfrm>
        </p:spPr>
        <p:txBody>
          <a:bodyPr/>
          <a:lstStyle/>
          <a:p>
            <a:pPr marL="403225" lvl="1" indent="-311150">
              <a:buFont typeface="Arial" panose="020B0604020202020204" pitchFamily="34" charset="0"/>
              <a:buChar char="•"/>
            </a:pPr>
            <a:r>
              <a:rPr lang="en-GB"/>
              <a:t>What you may do next or will happen after today</a:t>
            </a:r>
          </a:p>
          <a:p>
            <a:pPr marL="403225" lvl="1" indent="-311150">
              <a:buFont typeface="Arial" panose="020B0604020202020204" pitchFamily="34" charset="0"/>
              <a:buChar char="•"/>
            </a:pPr>
            <a:endParaRPr lang="en-GB"/>
          </a:p>
          <a:p>
            <a:pPr marL="403225" lvl="1" indent="-311150">
              <a:buFont typeface="Arial" panose="020B0604020202020204" pitchFamily="34" charset="0"/>
              <a:buChar char="•"/>
            </a:pPr>
            <a:r>
              <a:rPr lang="en-GB"/>
              <a:t>Resources available for you in life support and other skills training</a:t>
            </a:r>
          </a:p>
          <a:p>
            <a:pPr marL="403225" lvl="1" indent="-311150">
              <a:buFont typeface="Arial" panose="020B0604020202020204" pitchFamily="34" charset="0"/>
              <a:buChar char="•"/>
            </a:pPr>
            <a:endParaRPr lang="en-GB"/>
          </a:p>
          <a:p>
            <a:pPr marL="403225" lvl="1" indent="-311150">
              <a:buFont typeface="Arial" panose="020B0604020202020204" pitchFamily="34" charset="0"/>
              <a:buChar char="•"/>
            </a:pPr>
            <a:r>
              <a:rPr lang="en-GB"/>
              <a:t>Who is available for support and coaching</a:t>
            </a:r>
          </a:p>
          <a:p>
            <a:endParaRPr lang="en-US"/>
          </a:p>
        </p:txBody>
      </p:sp>
      <p:pic>
        <p:nvPicPr>
          <p:cNvPr id="5" name="Picture Placeholder 4">
            <a:extLst>
              <a:ext uri="{FF2B5EF4-FFF2-40B4-BE49-F238E27FC236}">
                <a16:creationId xmlns:a16="http://schemas.microsoft.com/office/drawing/2014/main" id="{261061F7-1C19-0E46-86CE-C02734AA803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4161109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9902-2534-8648-9E71-1A83CF352A50}"/>
              </a:ext>
            </a:extLst>
          </p:cNvPr>
          <p:cNvSpPr>
            <a:spLocks noGrp="1"/>
          </p:cNvSpPr>
          <p:nvPr>
            <p:ph type="ctrTitle"/>
          </p:nvPr>
        </p:nvSpPr>
        <p:spPr/>
        <p:txBody>
          <a:bodyPr/>
          <a:lstStyle/>
          <a:p>
            <a:r>
              <a:rPr lang="en-GB" altLang="en-US"/>
              <a:t>Reflection and review</a:t>
            </a:r>
            <a:endParaRPr lang="en-US"/>
          </a:p>
        </p:txBody>
      </p:sp>
      <p:sp>
        <p:nvSpPr>
          <p:cNvPr id="3" name="Text Placeholder 2">
            <a:extLst>
              <a:ext uri="{FF2B5EF4-FFF2-40B4-BE49-F238E27FC236}">
                <a16:creationId xmlns:a16="http://schemas.microsoft.com/office/drawing/2014/main" id="{EF9F52B7-6F8B-294A-B4B3-EC37AE9250E8}"/>
              </a:ext>
            </a:extLst>
          </p:cNvPr>
          <p:cNvSpPr>
            <a:spLocks noGrp="1"/>
          </p:cNvSpPr>
          <p:nvPr>
            <p:ph type="body" sz="quarter" idx="13"/>
          </p:nvPr>
        </p:nvSpPr>
        <p:spPr/>
        <p:txBody>
          <a:bodyPr/>
          <a:lstStyle/>
          <a:p>
            <a:pPr marL="914377" lvl="1" indent="-457189">
              <a:buFontTx/>
              <a:buAutoNum type="arabicPeriod"/>
            </a:pPr>
            <a:r>
              <a:rPr lang="en-GB" altLang="en-US" sz="2000">
                <a:solidFill>
                  <a:srgbClr val="1E427B"/>
                </a:solidFill>
              </a:rPr>
              <a:t>Concluding comments</a:t>
            </a:r>
          </a:p>
          <a:p>
            <a:pPr marL="914377" lvl="1" indent="-457189">
              <a:buFontTx/>
              <a:buAutoNum type="arabicPeriod"/>
            </a:pPr>
            <a:r>
              <a:rPr lang="en-GB" altLang="en-US" sz="2000">
                <a:solidFill>
                  <a:srgbClr val="1E427B"/>
                </a:solidFill>
              </a:rPr>
              <a:t>What have you learned matched against the objectives?</a:t>
            </a:r>
          </a:p>
          <a:p>
            <a:pPr marL="914377" lvl="1" indent="-457189">
              <a:buFontTx/>
              <a:buAutoNum type="arabicPeriod"/>
            </a:pPr>
            <a:r>
              <a:rPr lang="en-GB" altLang="en-US" sz="2000">
                <a:solidFill>
                  <a:srgbClr val="1E427B"/>
                </a:solidFill>
              </a:rPr>
              <a:t>Particularly useful techniques gained from the day?</a:t>
            </a:r>
          </a:p>
          <a:p>
            <a:pPr marL="914377" lvl="1" indent="-457189">
              <a:buFontTx/>
              <a:buAutoNum type="arabicPeriod"/>
            </a:pPr>
            <a:r>
              <a:rPr lang="en-GB" altLang="en-US" sz="2000">
                <a:solidFill>
                  <a:srgbClr val="1E427B"/>
                </a:solidFill>
              </a:rPr>
              <a:t>One action/skill you might try out as soon as possible?</a:t>
            </a:r>
          </a:p>
          <a:p>
            <a:pPr marL="914377" lvl="1" indent="-457189">
              <a:buFontTx/>
              <a:buAutoNum type="arabicPeriod"/>
            </a:pPr>
            <a:endParaRPr lang="en-GB" altLang="en-US" sz="2000">
              <a:solidFill>
                <a:srgbClr val="1E427B"/>
              </a:solidFill>
            </a:endParaRPr>
          </a:p>
          <a:p>
            <a:r>
              <a:rPr lang="en-GB" altLang="en-US" b="1">
                <a:solidFill>
                  <a:srgbClr val="1E427B"/>
                </a:solidFill>
              </a:rPr>
              <a:t>Don’t forget to complete the online evaluation</a:t>
            </a:r>
          </a:p>
          <a:p>
            <a:endParaRPr lang="en-US"/>
          </a:p>
        </p:txBody>
      </p:sp>
      <p:pic>
        <p:nvPicPr>
          <p:cNvPr id="5" name="Picture Placeholder 4">
            <a:extLst>
              <a:ext uri="{FF2B5EF4-FFF2-40B4-BE49-F238E27FC236}">
                <a16:creationId xmlns:a16="http://schemas.microsoft.com/office/drawing/2014/main" id="{D414B3D9-C79E-1545-8CD5-EFD755D9A28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049846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55201"/>
            <a:ext cx="7772400" cy="679449"/>
          </a:xfrm>
        </p:spPr>
        <p:txBody>
          <a:bodyPr/>
          <a:lstStyle/>
          <a:p>
            <a:r>
              <a:rPr lang="en-GB" altLang="en-US"/>
              <a:t>Confidence</a:t>
            </a:r>
            <a:br>
              <a:rPr lang="en-GB" altLang="en-US"/>
            </a:br>
            <a:endParaRPr lang="en-GB"/>
          </a:p>
        </p:txBody>
      </p:sp>
      <p:sp>
        <p:nvSpPr>
          <p:cNvPr id="3" name="Text Placeholder 2"/>
          <p:cNvSpPr>
            <a:spLocks noGrp="1"/>
          </p:cNvSpPr>
          <p:nvPr>
            <p:ph type="body" sz="quarter" idx="13"/>
          </p:nvPr>
        </p:nvSpPr>
        <p:spPr>
          <a:xfrm>
            <a:off x="5037540" y="1334650"/>
            <a:ext cx="3649260" cy="4426070"/>
          </a:xfrm>
        </p:spPr>
        <p:txBody>
          <a:bodyPr>
            <a:normAutofit lnSpcReduction="10000"/>
          </a:bodyPr>
          <a:lstStyle/>
          <a:p>
            <a:pPr marL="0" indent="0">
              <a:spcBef>
                <a:spcPts val="800"/>
              </a:spcBef>
              <a:spcAft>
                <a:spcPts val="1425"/>
              </a:spcAft>
              <a:buClr>
                <a:schemeClr val="tx1"/>
              </a:buClr>
              <a:buSzPct val="100000"/>
              <a:buNone/>
            </a:pPr>
            <a:r>
              <a:rPr lang="en-GB" altLang="en-US"/>
              <a:t>Rate your confidence:</a:t>
            </a:r>
          </a:p>
          <a:p>
            <a:pPr marL="228600" indent="-228600">
              <a:buAutoNum type="arabicPeriod"/>
            </a:pPr>
            <a:r>
              <a:rPr lang="en-GB"/>
              <a:t>Not confident at all</a:t>
            </a:r>
          </a:p>
          <a:p>
            <a:pPr marL="228600" indent="-228600">
              <a:buAutoNum type="arabicPeriod"/>
            </a:pPr>
            <a:r>
              <a:rPr lang="en-GB"/>
              <a:t>Not very confident</a:t>
            </a:r>
          </a:p>
          <a:p>
            <a:pPr marL="228600" indent="-228600">
              <a:buAutoNum type="arabicPeriod"/>
            </a:pPr>
            <a:r>
              <a:rPr lang="en-GB"/>
              <a:t>Neither confident nor unconfident</a:t>
            </a:r>
          </a:p>
          <a:p>
            <a:pPr marL="228600" indent="-228600">
              <a:buAutoNum type="arabicPeriod"/>
            </a:pPr>
            <a:r>
              <a:rPr lang="en-GB"/>
              <a:t>Quite confident</a:t>
            </a:r>
          </a:p>
          <a:p>
            <a:pPr marL="228600" indent="-228600">
              <a:buAutoNum type="arabicPeriod"/>
            </a:pPr>
            <a:r>
              <a:rPr lang="en-GB"/>
              <a:t>Very confident</a:t>
            </a:r>
          </a:p>
          <a:p>
            <a:pPr marL="228600" indent="-228600">
              <a:buAutoNum type="arabicPeriod"/>
            </a:pPr>
            <a:endParaRPr lang="en-GB"/>
          </a:p>
          <a:p>
            <a:pPr marL="0" indent="0">
              <a:buNone/>
            </a:pPr>
            <a:r>
              <a:rPr lang="en-GB"/>
              <a:t>How much (%) has your confidence changed?</a:t>
            </a:r>
          </a:p>
          <a:p>
            <a:pPr marL="0" indent="0">
              <a:spcBef>
                <a:spcPts val="800"/>
              </a:spcBef>
              <a:spcAft>
                <a:spcPts val="1425"/>
              </a:spcAft>
              <a:buClr>
                <a:schemeClr val="tx1"/>
              </a:buClr>
              <a:buSzPct val="100000"/>
              <a:buNone/>
            </a:pPr>
            <a:endParaRPr lang="en-GB" altLang="en-US"/>
          </a:p>
          <a:p>
            <a:pPr marL="0" indent="0">
              <a:spcBef>
                <a:spcPts val="800"/>
              </a:spcBef>
              <a:spcAft>
                <a:spcPts val="1425"/>
              </a:spcAft>
              <a:buClr>
                <a:schemeClr val="tx1"/>
              </a:buClr>
              <a:buSzPct val="100000"/>
              <a:buNone/>
            </a:pPr>
            <a:endParaRPr lang="en-US" altLang="en-US"/>
          </a:p>
          <a:p>
            <a:pPr>
              <a:spcBef>
                <a:spcPts val="800"/>
              </a:spcBef>
              <a:spcAft>
                <a:spcPts val="1425"/>
              </a:spcAft>
              <a:buClr>
                <a:schemeClr val="tx1"/>
              </a:buClr>
              <a:buSzPct val="100000"/>
            </a:pPr>
            <a:endParaRPr lang="en-US" altLang="en-US"/>
          </a:p>
          <a:p>
            <a:pPr>
              <a:defRPr/>
            </a:pPr>
            <a:endParaRPr lang="en-GB"/>
          </a:p>
          <a:p>
            <a:pPr marL="0" indent="0">
              <a:buNone/>
            </a:pPr>
            <a:endParaRPr lang="en-GB"/>
          </a:p>
        </p:txBody>
      </p:sp>
      <p:pic>
        <p:nvPicPr>
          <p:cNvPr id="5" name="Picture 4">
            <a:extLst>
              <a:ext uri="{FF2B5EF4-FFF2-40B4-BE49-F238E27FC236}">
                <a16:creationId xmlns:a16="http://schemas.microsoft.com/office/drawing/2014/main" id="{02C71F69-10D2-8B4C-8F2A-27E61A2C634C}"/>
              </a:ext>
            </a:extLst>
          </p:cNvPr>
          <p:cNvPicPr>
            <a:picLocks noChangeAspect="1"/>
          </p:cNvPicPr>
          <p:nvPr/>
        </p:nvPicPr>
        <p:blipFill>
          <a:blip r:embed="rId3"/>
          <a:stretch>
            <a:fillRect/>
          </a:stretch>
        </p:blipFill>
        <p:spPr>
          <a:xfrm>
            <a:off x="736600" y="1334650"/>
            <a:ext cx="3606800" cy="4559300"/>
          </a:xfrm>
          <a:prstGeom prst="rect">
            <a:avLst/>
          </a:prstGeom>
        </p:spPr>
      </p:pic>
    </p:spTree>
    <p:extLst>
      <p:ext uri="{BB962C8B-B14F-4D97-AF65-F5344CB8AC3E}">
        <p14:creationId xmlns:p14="http://schemas.microsoft.com/office/powerpoint/2010/main" val="527192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2"/>
            <a:ext cx="7772400" cy="679449"/>
          </a:xfrm>
        </p:spPr>
        <p:txBody>
          <a:bodyPr/>
          <a:lstStyle/>
          <a:p>
            <a:r>
              <a:rPr lang="en-GB"/>
              <a:t>End of course!</a:t>
            </a:r>
          </a:p>
        </p:txBody>
      </p:sp>
      <p:grpSp>
        <p:nvGrpSpPr>
          <p:cNvPr id="5" name="Group 4"/>
          <p:cNvGrpSpPr/>
          <p:nvPr/>
        </p:nvGrpSpPr>
        <p:grpSpPr>
          <a:xfrm>
            <a:off x="351173" y="1519557"/>
            <a:ext cx="8447609" cy="3925667"/>
            <a:chOff x="372862" y="1204664"/>
            <a:chExt cx="8578527" cy="3571522"/>
          </a:xfrm>
        </p:grpSpPr>
        <p:pic>
          <p:nvPicPr>
            <p:cNvPr id="6" name="Picture 2" descr="http://www.chakracommunity.com/wp-content/uploads/2012/11/bigstock-Safe-Journey-Sign-63534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2862" y="1204664"/>
              <a:ext cx="5007006" cy="357152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http://s2.hubimg.com/u/8417345_f26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79868" y="1204664"/>
              <a:ext cx="3571521" cy="357152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02044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a:p>
        </p:txBody>
      </p:sp>
      <p:sp>
        <p:nvSpPr>
          <p:cNvPr id="3" name="Title 2"/>
          <p:cNvSpPr>
            <a:spLocks noGrp="1"/>
          </p:cNvSpPr>
          <p:nvPr>
            <p:ph type="ctrTitle"/>
          </p:nvPr>
        </p:nvSpPr>
        <p:spPr>
          <a:xfrm>
            <a:off x="457200" y="655201"/>
            <a:ext cx="7772400" cy="679449"/>
          </a:xfrm>
        </p:spPr>
        <p:txBody>
          <a:bodyPr>
            <a:normAutofit fontScale="90000"/>
          </a:bodyPr>
          <a:lstStyle/>
          <a:p>
            <a:r>
              <a:rPr lang="en-GB" altLang="en-US"/>
              <a:t>Programme for the day</a:t>
            </a:r>
            <a:br>
              <a:rPr lang="en-GB" altLang="en-US"/>
            </a:br>
            <a:endParaRPr lang="en-GB"/>
          </a:p>
        </p:txBody>
      </p:sp>
      <p:sp>
        <p:nvSpPr>
          <p:cNvPr id="7" name="Text Placeholder 6"/>
          <p:cNvSpPr>
            <a:spLocks noGrp="1"/>
          </p:cNvSpPr>
          <p:nvPr>
            <p:ph type="body" sz="quarter" idx="13"/>
          </p:nvPr>
        </p:nvSpPr>
        <p:spPr>
          <a:xfrm>
            <a:off x="340058" y="1488163"/>
            <a:ext cx="4381500" cy="4256087"/>
          </a:xfrm>
        </p:spPr>
        <p:txBody>
          <a:bodyPr>
            <a:normAutofit/>
          </a:bodyPr>
          <a:lstStyle/>
          <a:p>
            <a:pPr marL="0" indent="0">
              <a:buNone/>
              <a:defRPr/>
            </a:pPr>
            <a:r>
              <a:rPr lang="en-GB" sz="1600" b="1">
                <a:solidFill>
                  <a:srgbClr val="FF6600"/>
                </a:solidFill>
              </a:rPr>
              <a:t>09.30  	COURSE START</a:t>
            </a:r>
          </a:p>
          <a:p>
            <a:pPr marL="0" indent="0">
              <a:buNone/>
              <a:defRPr/>
            </a:pPr>
            <a:r>
              <a:rPr lang="en-GB" sz="1600"/>
              <a:t>		Aims and objectives for the day</a:t>
            </a:r>
          </a:p>
          <a:p>
            <a:pPr marL="0" indent="0">
              <a:buNone/>
              <a:defRPr/>
            </a:pPr>
            <a:r>
              <a:rPr lang="en-GB" sz="1600"/>
              <a:t>		Introductions</a:t>
            </a:r>
          </a:p>
          <a:p>
            <a:pPr marL="0" indent="0">
              <a:buNone/>
              <a:defRPr/>
            </a:pPr>
            <a:r>
              <a:rPr lang="en-GB" sz="1600" b="1"/>
              <a:t>10.00	Session 1 - What makes good 			teaching? </a:t>
            </a:r>
          </a:p>
          <a:p>
            <a:pPr marL="0" indent="0">
              <a:buNone/>
              <a:defRPr/>
            </a:pPr>
            <a:r>
              <a:rPr lang="en-GB" sz="1600"/>
              <a:t>		</a:t>
            </a:r>
            <a:r>
              <a:rPr lang="en-GB" sz="1600">
                <a:solidFill>
                  <a:schemeClr val="bg1">
                    <a:lumMod val="50000"/>
                  </a:schemeClr>
                </a:solidFill>
              </a:rPr>
              <a:t>A-Z of good teaching</a:t>
            </a:r>
          </a:p>
          <a:p>
            <a:pPr marL="0" indent="0">
              <a:buNone/>
              <a:defRPr/>
            </a:pPr>
            <a:r>
              <a:rPr lang="en-GB" sz="1600" b="1">
                <a:solidFill>
                  <a:srgbClr val="C00000"/>
                </a:solidFill>
              </a:rPr>
              <a:t>10.45   	COFFEE</a:t>
            </a:r>
          </a:p>
          <a:p>
            <a:pPr marL="0" indent="0">
              <a:buNone/>
              <a:defRPr/>
            </a:pPr>
            <a:r>
              <a:rPr lang="en-GB" sz="1600" b="1"/>
              <a:t>11.15</a:t>
            </a:r>
            <a:r>
              <a:rPr lang="en-GB" sz="1600" b="1">
                <a:solidFill>
                  <a:srgbClr val="C00000"/>
                </a:solidFill>
              </a:rPr>
              <a:t>	</a:t>
            </a:r>
            <a:r>
              <a:rPr lang="en-GB" sz="1600" b="1"/>
              <a:t>Session 2 - Large and small 				group teaching</a:t>
            </a:r>
          </a:p>
          <a:p>
            <a:pPr marL="0" indent="0">
              <a:buNone/>
              <a:defRPr/>
            </a:pPr>
            <a:r>
              <a:rPr lang="en-GB" sz="1600" b="1">
                <a:solidFill>
                  <a:srgbClr val="C00000"/>
                </a:solidFill>
              </a:rPr>
              <a:t>		</a:t>
            </a:r>
            <a:r>
              <a:rPr lang="en-GB" sz="1600">
                <a:solidFill>
                  <a:schemeClr val="bg1">
                    <a:lumMod val="50000"/>
                  </a:schemeClr>
                </a:solidFill>
              </a:rPr>
              <a:t>Theory and practice</a:t>
            </a:r>
          </a:p>
          <a:p>
            <a:pPr marL="0" indent="0">
              <a:buNone/>
              <a:defRPr/>
            </a:pPr>
            <a:r>
              <a:rPr lang="en-GB" sz="1600" b="1">
                <a:solidFill>
                  <a:srgbClr val="336600"/>
                </a:solidFill>
              </a:rPr>
              <a:t>12.30   	LUNCH</a:t>
            </a:r>
          </a:p>
          <a:p>
            <a:pPr marL="0" indent="0">
              <a:buNone/>
              <a:defRPr/>
            </a:pPr>
            <a:r>
              <a:rPr lang="en-GB" sz="1600"/>
              <a:t>13.00	Review of morning and 					introduction to the afternoon</a:t>
            </a:r>
            <a:endParaRPr lang="en-GB" sz="1600" b="1">
              <a:solidFill>
                <a:srgbClr val="336600"/>
              </a:solidFill>
            </a:endParaRPr>
          </a:p>
          <a:p>
            <a:pPr marL="0" indent="0">
              <a:buNone/>
              <a:defRPr/>
            </a:pPr>
            <a:endParaRPr lang="en-GB" sz="1600">
              <a:solidFill>
                <a:schemeClr val="bg1">
                  <a:lumMod val="50000"/>
                </a:schemeClr>
              </a:solidFill>
            </a:endParaRPr>
          </a:p>
          <a:p>
            <a:pPr marL="0" indent="0">
              <a:buNone/>
              <a:defRPr/>
            </a:pPr>
            <a:endParaRPr lang="en-GB" sz="1600">
              <a:solidFill>
                <a:schemeClr val="bg1">
                  <a:lumMod val="50000"/>
                </a:schemeClr>
              </a:solidFill>
            </a:endParaRPr>
          </a:p>
          <a:p>
            <a:pPr marL="0" indent="0">
              <a:buNone/>
            </a:pPr>
            <a:endParaRPr lang="en-GB"/>
          </a:p>
        </p:txBody>
      </p:sp>
      <p:sp>
        <p:nvSpPr>
          <p:cNvPr id="9" name="TextBox 8"/>
          <p:cNvSpPr txBox="1"/>
          <p:nvPr/>
        </p:nvSpPr>
        <p:spPr>
          <a:xfrm>
            <a:off x="4805249" y="1488163"/>
            <a:ext cx="4114799" cy="4196020"/>
          </a:xfrm>
          <a:prstGeom prst="rect">
            <a:avLst/>
          </a:prstGeom>
          <a:noFill/>
        </p:spPr>
        <p:txBody>
          <a:bodyPr wrap="square" rtlCol="0">
            <a:spAutoFit/>
          </a:bodyPr>
          <a:lstStyle/>
          <a:p>
            <a:pPr>
              <a:spcBef>
                <a:spcPts val="384"/>
              </a:spcBef>
              <a:defRPr/>
            </a:pPr>
            <a:r>
              <a:rPr lang="en-GB" sz="1600" b="1"/>
              <a:t>13.10	Session 3 – Teaching practical 		skills</a:t>
            </a:r>
          </a:p>
          <a:p>
            <a:pPr marL="849292" indent="-134935">
              <a:spcBef>
                <a:spcPts val="384"/>
              </a:spcBef>
              <a:defRPr/>
            </a:pPr>
            <a:r>
              <a:rPr lang="en-GB" sz="1600">
                <a:solidFill>
                  <a:schemeClr val="bg1">
                    <a:lumMod val="50000"/>
                  </a:schemeClr>
                </a:solidFill>
              </a:rPr>
              <a:t>		Feedback -  approaches and 		techniques</a:t>
            </a:r>
          </a:p>
          <a:p>
            <a:pPr marL="849292" indent="-134935">
              <a:spcBef>
                <a:spcPts val="384"/>
              </a:spcBef>
              <a:defRPr/>
            </a:pPr>
            <a:r>
              <a:rPr lang="en-GB" sz="1600">
                <a:solidFill>
                  <a:schemeClr val="bg1">
                    <a:lumMod val="50000"/>
                  </a:schemeClr>
                </a:solidFill>
              </a:rPr>
              <a:t>		Practising with CPR based 		training</a:t>
            </a:r>
            <a:endParaRPr lang="en-GB" sz="1600" b="1">
              <a:solidFill>
                <a:srgbClr val="CC6600"/>
              </a:solidFill>
            </a:endParaRPr>
          </a:p>
          <a:p>
            <a:pPr>
              <a:spcBef>
                <a:spcPts val="384"/>
              </a:spcBef>
              <a:defRPr/>
            </a:pPr>
            <a:r>
              <a:rPr lang="en-GB" sz="1600" b="1">
                <a:solidFill>
                  <a:srgbClr val="CC6600"/>
                </a:solidFill>
              </a:rPr>
              <a:t>15.00   	TEA</a:t>
            </a:r>
          </a:p>
          <a:p>
            <a:pPr>
              <a:spcBef>
                <a:spcPts val="384"/>
              </a:spcBef>
              <a:defRPr/>
            </a:pPr>
            <a:r>
              <a:rPr lang="en-GB" sz="1600" b="1"/>
              <a:t>15.20</a:t>
            </a:r>
            <a:r>
              <a:rPr lang="en-GB" sz="1600" b="1">
                <a:solidFill>
                  <a:schemeClr val="bg1">
                    <a:lumMod val="50000"/>
                  </a:schemeClr>
                </a:solidFill>
              </a:rPr>
              <a:t>	</a:t>
            </a:r>
            <a:r>
              <a:rPr lang="en-GB" sz="1600" b="1"/>
              <a:t>Session 4 - Managing 				Teaching</a:t>
            </a:r>
          </a:p>
          <a:p>
            <a:pPr>
              <a:spcBef>
                <a:spcPts val="384"/>
              </a:spcBef>
              <a:defRPr/>
            </a:pPr>
            <a:r>
              <a:rPr lang="en-GB" sz="1600">
                <a:solidFill>
                  <a:schemeClr val="bg1">
                    <a:lumMod val="50000"/>
                  </a:schemeClr>
                </a:solidFill>
              </a:rPr>
              <a:t>		Managing the challenging 			participant</a:t>
            </a:r>
          </a:p>
          <a:p>
            <a:pPr>
              <a:spcBef>
                <a:spcPts val="384"/>
              </a:spcBef>
              <a:defRPr/>
            </a:pPr>
            <a:r>
              <a:rPr lang="en-GB" sz="1600">
                <a:solidFill>
                  <a:schemeClr val="bg1">
                    <a:lumMod val="50000"/>
                  </a:schemeClr>
                </a:solidFill>
              </a:rPr>
              <a:t>		Evaluation of teaching</a:t>
            </a:r>
          </a:p>
          <a:p>
            <a:pPr>
              <a:spcBef>
                <a:spcPts val="384"/>
              </a:spcBef>
              <a:defRPr/>
            </a:pPr>
            <a:r>
              <a:rPr lang="en-GB" sz="1600" b="1"/>
              <a:t>16.20</a:t>
            </a:r>
            <a:r>
              <a:rPr lang="en-GB" sz="1600" b="1">
                <a:solidFill>
                  <a:schemeClr val="bg1">
                    <a:lumMod val="50000"/>
                  </a:schemeClr>
                </a:solidFill>
              </a:rPr>
              <a:t>	</a:t>
            </a:r>
            <a:r>
              <a:rPr lang="en-GB" sz="1600" b="1"/>
              <a:t>Final plenary review 				and concluding comments</a:t>
            </a:r>
            <a:endParaRPr lang="en-GB" sz="1600" b="1">
              <a:solidFill>
                <a:srgbClr val="FF0000"/>
              </a:solidFill>
            </a:endParaRPr>
          </a:p>
          <a:p>
            <a:pPr>
              <a:spcBef>
                <a:spcPts val="384"/>
              </a:spcBef>
              <a:defRPr/>
            </a:pPr>
            <a:r>
              <a:rPr lang="en-GB" sz="1600" b="1">
                <a:solidFill>
                  <a:srgbClr val="990033"/>
                </a:solidFill>
              </a:rPr>
              <a:t>16.30 	CLOSE</a:t>
            </a:r>
          </a:p>
        </p:txBody>
      </p:sp>
    </p:spTree>
    <p:extLst>
      <p:ext uri="{BB962C8B-B14F-4D97-AF65-F5344CB8AC3E}">
        <p14:creationId xmlns:p14="http://schemas.microsoft.com/office/powerpoint/2010/main" val="334817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55201"/>
            <a:ext cx="7772400" cy="679449"/>
          </a:xfrm>
        </p:spPr>
        <p:txBody>
          <a:bodyPr/>
          <a:lstStyle/>
          <a:p>
            <a:r>
              <a:rPr lang="en-GB" altLang="en-US"/>
              <a:t>Introductions</a:t>
            </a:r>
            <a:br>
              <a:rPr lang="en-GB" altLang="en-US"/>
            </a:br>
            <a:endParaRPr lang="en-GB"/>
          </a:p>
        </p:txBody>
      </p:sp>
      <p:sp>
        <p:nvSpPr>
          <p:cNvPr id="3" name="Text Placeholder 2"/>
          <p:cNvSpPr>
            <a:spLocks noGrp="1"/>
          </p:cNvSpPr>
          <p:nvPr>
            <p:ph type="body" sz="quarter" idx="13"/>
          </p:nvPr>
        </p:nvSpPr>
        <p:spPr>
          <a:xfrm>
            <a:off x="5037540" y="1334650"/>
            <a:ext cx="3649260" cy="4426070"/>
          </a:xfrm>
        </p:spPr>
        <p:txBody>
          <a:bodyPr>
            <a:normAutofit fontScale="92500" lnSpcReduction="10000"/>
          </a:bodyPr>
          <a:lstStyle/>
          <a:p>
            <a:pPr marL="0" indent="0">
              <a:spcBef>
                <a:spcPts val="800"/>
              </a:spcBef>
              <a:spcAft>
                <a:spcPts val="1425"/>
              </a:spcAft>
              <a:buClr>
                <a:schemeClr val="tx1"/>
              </a:buClr>
              <a:buSzPct val="100000"/>
              <a:buNone/>
            </a:pPr>
            <a:r>
              <a:rPr lang="en-GB" altLang="en-US"/>
              <a:t>For 2 minutes on your own think about how confident you feel about teaching and why. </a:t>
            </a:r>
          </a:p>
          <a:p>
            <a:pPr marL="0" indent="0">
              <a:spcBef>
                <a:spcPts val="800"/>
              </a:spcBef>
              <a:spcAft>
                <a:spcPts val="1425"/>
              </a:spcAft>
              <a:buClr>
                <a:schemeClr val="tx1"/>
              </a:buClr>
              <a:buSzPct val="100000"/>
              <a:buNone/>
            </a:pPr>
            <a:r>
              <a:rPr lang="en-GB" altLang="en-US"/>
              <a:t>Rate your confidence:</a:t>
            </a:r>
          </a:p>
          <a:p>
            <a:pPr marL="228600" indent="-228600">
              <a:buAutoNum type="arabicPeriod"/>
            </a:pPr>
            <a:r>
              <a:rPr lang="en-GB"/>
              <a:t>Not confident at all</a:t>
            </a:r>
          </a:p>
          <a:p>
            <a:pPr marL="228600" indent="-228600">
              <a:buAutoNum type="arabicPeriod"/>
            </a:pPr>
            <a:r>
              <a:rPr lang="en-GB"/>
              <a:t>Not very confident</a:t>
            </a:r>
          </a:p>
          <a:p>
            <a:pPr marL="228600" indent="-228600">
              <a:buAutoNum type="arabicPeriod"/>
            </a:pPr>
            <a:r>
              <a:rPr lang="en-GB"/>
              <a:t>Neither confident nor unconfident</a:t>
            </a:r>
          </a:p>
          <a:p>
            <a:pPr marL="228600" indent="-228600">
              <a:buAutoNum type="arabicPeriod"/>
            </a:pPr>
            <a:r>
              <a:rPr lang="en-GB"/>
              <a:t>Quite confident</a:t>
            </a:r>
          </a:p>
          <a:p>
            <a:pPr marL="228600" indent="-228600">
              <a:buAutoNum type="arabicPeriod"/>
            </a:pPr>
            <a:r>
              <a:rPr lang="en-GB"/>
              <a:t>Very confident</a:t>
            </a:r>
          </a:p>
          <a:p>
            <a:pPr marL="0" indent="0">
              <a:spcBef>
                <a:spcPts val="800"/>
              </a:spcBef>
              <a:spcAft>
                <a:spcPts val="1425"/>
              </a:spcAft>
              <a:buClr>
                <a:schemeClr val="tx1"/>
              </a:buClr>
              <a:buSzPct val="100000"/>
              <a:buNone/>
            </a:pPr>
            <a:endParaRPr lang="en-GB" altLang="en-US"/>
          </a:p>
          <a:p>
            <a:pPr marL="0" indent="0">
              <a:spcBef>
                <a:spcPts val="800"/>
              </a:spcBef>
              <a:spcAft>
                <a:spcPts val="1425"/>
              </a:spcAft>
              <a:buClr>
                <a:schemeClr val="tx1"/>
              </a:buClr>
              <a:buSzPct val="100000"/>
              <a:buNone/>
            </a:pPr>
            <a:endParaRPr lang="en-US" altLang="en-US"/>
          </a:p>
          <a:p>
            <a:pPr>
              <a:spcBef>
                <a:spcPts val="800"/>
              </a:spcBef>
              <a:spcAft>
                <a:spcPts val="1425"/>
              </a:spcAft>
              <a:buClr>
                <a:schemeClr val="tx1"/>
              </a:buClr>
              <a:buSzPct val="100000"/>
            </a:pPr>
            <a:endParaRPr lang="en-US" altLang="en-US"/>
          </a:p>
          <a:p>
            <a:pPr>
              <a:defRPr/>
            </a:pPr>
            <a:endParaRPr lang="en-GB"/>
          </a:p>
          <a:p>
            <a:pPr marL="0" indent="0">
              <a:buNone/>
            </a:pPr>
            <a:endParaRPr lang="en-GB"/>
          </a:p>
        </p:txBody>
      </p:sp>
      <p:pic>
        <p:nvPicPr>
          <p:cNvPr id="5" name="Picture 4">
            <a:extLst>
              <a:ext uri="{FF2B5EF4-FFF2-40B4-BE49-F238E27FC236}">
                <a16:creationId xmlns:a16="http://schemas.microsoft.com/office/drawing/2014/main" id="{02C71F69-10D2-8B4C-8F2A-27E61A2C634C}"/>
              </a:ext>
            </a:extLst>
          </p:cNvPr>
          <p:cNvPicPr>
            <a:picLocks noChangeAspect="1"/>
          </p:cNvPicPr>
          <p:nvPr/>
        </p:nvPicPr>
        <p:blipFill>
          <a:blip r:embed="rId3"/>
          <a:stretch>
            <a:fillRect/>
          </a:stretch>
        </p:blipFill>
        <p:spPr>
          <a:xfrm>
            <a:off x="499661" y="1334650"/>
            <a:ext cx="3606800" cy="4559300"/>
          </a:xfrm>
          <a:prstGeom prst="rect">
            <a:avLst/>
          </a:prstGeom>
        </p:spPr>
      </p:pic>
    </p:spTree>
    <p:extLst>
      <p:ext uri="{BB962C8B-B14F-4D97-AF65-F5344CB8AC3E}">
        <p14:creationId xmlns:p14="http://schemas.microsoft.com/office/powerpoint/2010/main" val="120466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55201"/>
            <a:ext cx="7772400" cy="679449"/>
          </a:xfrm>
        </p:spPr>
        <p:txBody>
          <a:bodyPr/>
          <a:lstStyle/>
          <a:p>
            <a:r>
              <a:rPr lang="en-GB" altLang="en-US"/>
              <a:t>Ground rules</a:t>
            </a:r>
            <a:endParaRPr lang="en-GB"/>
          </a:p>
        </p:txBody>
      </p:sp>
      <p:sp>
        <p:nvSpPr>
          <p:cNvPr id="3" name="Text Placeholder 2"/>
          <p:cNvSpPr>
            <a:spLocks noGrp="1"/>
          </p:cNvSpPr>
          <p:nvPr>
            <p:ph type="body" sz="quarter" idx="13"/>
          </p:nvPr>
        </p:nvSpPr>
        <p:spPr>
          <a:xfrm>
            <a:off x="5180087" y="1781175"/>
            <a:ext cx="3649260" cy="3720663"/>
          </a:xfrm>
        </p:spPr>
        <p:txBody>
          <a:bodyPr/>
          <a:lstStyle/>
          <a:p>
            <a:pPr>
              <a:spcBef>
                <a:spcPts val="800"/>
              </a:spcBef>
              <a:spcAft>
                <a:spcPts val="1425"/>
              </a:spcAft>
              <a:buClr>
                <a:schemeClr val="tx1"/>
              </a:buClr>
              <a:buSzPct val="100000"/>
            </a:pPr>
            <a:r>
              <a:rPr lang="en-US" altLang="en-US"/>
              <a:t>Time </a:t>
            </a:r>
          </a:p>
          <a:p>
            <a:pPr>
              <a:spcBef>
                <a:spcPts val="800"/>
              </a:spcBef>
              <a:spcAft>
                <a:spcPts val="1425"/>
              </a:spcAft>
              <a:buClr>
                <a:schemeClr val="tx1"/>
              </a:buClr>
              <a:buSzPct val="100000"/>
            </a:pPr>
            <a:r>
              <a:rPr lang="en-US" altLang="en-US"/>
              <a:t>Confidentiality</a:t>
            </a:r>
          </a:p>
          <a:p>
            <a:pPr>
              <a:spcBef>
                <a:spcPts val="800"/>
              </a:spcBef>
              <a:spcAft>
                <a:spcPts val="1425"/>
              </a:spcAft>
              <a:buClr>
                <a:schemeClr val="tx1"/>
              </a:buClr>
              <a:buSzPct val="100000"/>
            </a:pPr>
            <a:r>
              <a:rPr lang="en-US" altLang="en-US"/>
              <a:t>Respect</a:t>
            </a:r>
          </a:p>
          <a:p>
            <a:pPr>
              <a:spcBef>
                <a:spcPts val="800"/>
              </a:spcBef>
              <a:spcAft>
                <a:spcPts val="1425"/>
              </a:spcAft>
              <a:buClr>
                <a:schemeClr val="tx1"/>
              </a:buClr>
              <a:buSzPct val="100000"/>
            </a:pPr>
            <a:r>
              <a:rPr lang="en-US" altLang="en-US"/>
              <a:t>Questions</a:t>
            </a:r>
          </a:p>
          <a:p>
            <a:pPr>
              <a:spcBef>
                <a:spcPts val="800"/>
              </a:spcBef>
              <a:spcAft>
                <a:spcPts val="1425"/>
              </a:spcAft>
              <a:buClr>
                <a:schemeClr val="tx1"/>
              </a:buClr>
              <a:buSzPct val="100000"/>
            </a:pPr>
            <a:r>
              <a:rPr lang="en-US" altLang="en-US"/>
              <a:t>Mobile Phone/ bleeps off or silent</a:t>
            </a:r>
          </a:p>
          <a:p>
            <a:pPr>
              <a:spcBef>
                <a:spcPts val="800"/>
              </a:spcBef>
              <a:spcAft>
                <a:spcPts val="1425"/>
              </a:spcAft>
              <a:buClr>
                <a:schemeClr val="tx1"/>
              </a:buClr>
              <a:buSzPct val="100000"/>
            </a:pPr>
            <a:r>
              <a:rPr lang="en-US" altLang="en-US"/>
              <a:t>Anything else?</a:t>
            </a:r>
          </a:p>
          <a:p>
            <a:pPr>
              <a:spcBef>
                <a:spcPts val="800"/>
              </a:spcBef>
              <a:spcAft>
                <a:spcPts val="1425"/>
              </a:spcAft>
              <a:buClr>
                <a:schemeClr val="tx1"/>
              </a:buClr>
              <a:buSzPct val="100000"/>
            </a:pPr>
            <a:endParaRPr lang="en-US" altLang="en-US"/>
          </a:p>
          <a:p>
            <a:pPr>
              <a:defRPr/>
            </a:pPr>
            <a:endParaRPr lang="en-GB"/>
          </a:p>
          <a:p>
            <a:pPr marL="0" indent="0">
              <a:buNone/>
            </a:pPr>
            <a:endParaRPr lang="en-GB"/>
          </a:p>
        </p:txBody>
      </p:sp>
      <p:pic>
        <p:nvPicPr>
          <p:cNvPr id="6" name="Picture 5">
            <a:extLst>
              <a:ext uri="{FF2B5EF4-FFF2-40B4-BE49-F238E27FC236}">
                <a16:creationId xmlns:a16="http://schemas.microsoft.com/office/drawing/2014/main" id="{76F7F165-63D2-9F42-8727-59E13FD541B4}"/>
              </a:ext>
            </a:extLst>
          </p:cNvPr>
          <p:cNvPicPr>
            <a:picLocks noChangeAspect="1"/>
          </p:cNvPicPr>
          <p:nvPr/>
        </p:nvPicPr>
        <p:blipFill>
          <a:blip r:embed="rId3"/>
          <a:stretch>
            <a:fillRect/>
          </a:stretch>
        </p:blipFill>
        <p:spPr>
          <a:xfrm>
            <a:off x="314653" y="1781176"/>
            <a:ext cx="4655075" cy="3095625"/>
          </a:xfrm>
          <a:prstGeom prst="rect">
            <a:avLst/>
          </a:prstGeom>
        </p:spPr>
      </p:pic>
    </p:spTree>
    <p:extLst>
      <p:ext uri="{BB962C8B-B14F-4D97-AF65-F5344CB8AC3E}">
        <p14:creationId xmlns:p14="http://schemas.microsoft.com/office/powerpoint/2010/main" val="120087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1EF-641B-E443-BDF0-395CCEB035E6}"/>
              </a:ext>
            </a:extLst>
          </p:cNvPr>
          <p:cNvSpPr>
            <a:spLocks noGrp="1"/>
          </p:cNvSpPr>
          <p:nvPr>
            <p:ph type="ctrTitle"/>
          </p:nvPr>
        </p:nvSpPr>
        <p:spPr>
          <a:xfrm>
            <a:off x="457200" y="655201"/>
            <a:ext cx="7772400" cy="679449"/>
          </a:xfrm>
        </p:spPr>
        <p:txBody>
          <a:bodyPr/>
          <a:lstStyle/>
          <a:p>
            <a:r>
              <a:rPr lang="en-US"/>
              <a:t>1. The A to Z of good teaching</a:t>
            </a:r>
          </a:p>
        </p:txBody>
      </p:sp>
      <p:sp>
        <p:nvSpPr>
          <p:cNvPr id="3" name="Text Placeholder 2">
            <a:extLst>
              <a:ext uri="{FF2B5EF4-FFF2-40B4-BE49-F238E27FC236}">
                <a16:creationId xmlns:a16="http://schemas.microsoft.com/office/drawing/2014/main" id="{E4DA5703-CD45-3E41-945A-B2DD191B78FD}"/>
              </a:ext>
            </a:extLst>
          </p:cNvPr>
          <p:cNvSpPr>
            <a:spLocks noGrp="1"/>
          </p:cNvSpPr>
          <p:nvPr>
            <p:ph type="body" sz="quarter" idx="13"/>
          </p:nvPr>
        </p:nvSpPr>
        <p:spPr/>
        <p:txBody>
          <a:bodyPr/>
          <a:lstStyle/>
          <a:p>
            <a:r>
              <a:rPr lang="en-US"/>
              <a:t>Recall some examples of good teaching:</a:t>
            </a:r>
          </a:p>
        </p:txBody>
      </p:sp>
      <p:graphicFrame>
        <p:nvGraphicFramePr>
          <p:cNvPr id="7" name="Table 6">
            <a:extLst>
              <a:ext uri="{FF2B5EF4-FFF2-40B4-BE49-F238E27FC236}">
                <a16:creationId xmlns:a16="http://schemas.microsoft.com/office/drawing/2014/main" id="{AB1C05E3-21CF-8543-8AE1-5646C0615828}"/>
              </a:ext>
            </a:extLst>
          </p:cNvPr>
          <p:cNvGraphicFramePr>
            <a:graphicFrameLocks noGrp="1"/>
          </p:cNvGraphicFramePr>
          <p:nvPr>
            <p:extLst>
              <p:ext uri="{D42A27DB-BD31-4B8C-83A1-F6EECF244321}">
                <p14:modId xmlns:p14="http://schemas.microsoft.com/office/powerpoint/2010/main" val="984409312"/>
              </p:ext>
            </p:extLst>
          </p:nvPr>
        </p:nvGraphicFramePr>
        <p:xfrm>
          <a:off x="4475746" y="2044438"/>
          <a:ext cx="3994486" cy="3631152"/>
        </p:xfrm>
        <a:graphic>
          <a:graphicData uri="http://schemas.openxmlformats.org/drawingml/2006/table">
            <a:tbl>
              <a:tblPr firstRow="1" bandRow="1">
                <a:tableStyleId>{5940675A-B579-460E-94D1-54222C63F5DA}</a:tableStyleId>
              </a:tblPr>
              <a:tblGrid>
                <a:gridCol w="1997243">
                  <a:extLst>
                    <a:ext uri="{9D8B030D-6E8A-4147-A177-3AD203B41FA5}">
                      <a16:colId xmlns:a16="http://schemas.microsoft.com/office/drawing/2014/main" val="2537107645"/>
                    </a:ext>
                  </a:extLst>
                </a:gridCol>
                <a:gridCol w="1997243">
                  <a:extLst>
                    <a:ext uri="{9D8B030D-6E8A-4147-A177-3AD203B41FA5}">
                      <a16:colId xmlns:a16="http://schemas.microsoft.com/office/drawing/2014/main" val="1327290430"/>
                    </a:ext>
                  </a:extLst>
                </a:gridCol>
              </a:tblGrid>
              <a:tr h="451787">
                <a:tc>
                  <a:txBody>
                    <a:bodyPr/>
                    <a:lstStyle/>
                    <a:p>
                      <a:r>
                        <a:rPr lang="en-US" sz="1300"/>
                        <a:t>A</a:t>
                      </a:r>
                    </a:p>
                  </a:txBody>
                  <a:tcPr/>
                </a:tc>
                <a:tc>
                  <a:txBody>
                    <a:bodyPr/>
                    <a:lstStyle/>
                    <a:p>
                      <a:r>
                        <a:rPr lang="en-US" sz="1300"/>
                        <a:t>N</a:t>
                      </a:r>
                    </a:p>
                  </a:txBody>
                  <a:tcPr/>
                </a:tc>
                <a:extLst>
                  <a:ext uri="{0D108BD9-81ED-4DB2-BD59-A6C34878D82A}">
                    <a16:rowId xmlns:a16="http://schemas.microsoft.com/office/drawing/2014/main" val="3846368936"/>
                  </a:ext>
                </a:extLst>
              </a:tr>
              <a:tr h="454195">
                <a:tc>
                  <a:txBody>
                    <a:bodyPr/>
                    <a:lstStyle/>
                    <a:p>
                      <a:r>
                        <a:rPr lang="en-US" sz="1300"/>
                        <a:t>B</a:t>
                      </a:r>
                    </a:p>
                  </a:txBody>
                  <a:tcPr/>
                </a:tc>
                <a:tc>
                  <a:txBody>
                    <a:bodyPr/>
                    <a:lstStyle/>
                    <a:p>
                      <a:r>
                        <a:rPr lang="en-US" sz="1300"/>
                        <a:t>O</a:t>
                      </a:r>
                    </a:p>
                  </a:txBody>
                  <a:tcPr/>
                </a:tc>
                <a:extLst>
                  <a:ext uri="{0D108BD9-81ED-4DB2-BD59-A6C34878D82A}">
                    <a16:rowId xmlns:a16="http://schemas.microsoft.com/office/drawing/2014/main" val="555334865"/>
                  </a:ext>
                </a:extLst>
              </a:tr>
              <a:tr h="454195">
                <a:tc>
                  <a:txBody>
                    <a:bodyPr/>
                    <a:lstStyle/>
                    <a:p>
                      <a:r>
                        <a:rPr lang="en-US" sz="1300"/>
                        <a:t>C</a:t>
                      </a:r>
                    </a:p>
                  </a:txBody>
                  <a:tcPr/>
                </a:tc>
                <a:tc>
                  <a:txBody>
                    <a:bodyPr/>
                    <a:lstStyle/>
                    <a:p>
                      <a:r>
                        <a:rPr lang="en-US" sz="1300"/>
                        <a:t>P</a:t>
                      </a:r>
                    </a:p>
                  </a:txBody>
                  <a:tcPr/>
                </a:tc>
                <a:extLst>
                  <a:ext uri="{0D108BD9-81ED-4DB2-BD59-A6C34878D82A}">
                    <a16:rowId xmlns:a16="http://schemas.microsoft.com/office/drawing/2014/main" val="2133134677"/>
                  </a:ext>
                </a:extLst>
              </a:tr>
              <a:tr h="454195">
                <a:tc>
                  <a:txBody>
                    <a:bodyPr/>
                    <a:lstStyle/>
                    <a:p>
                      <a:r>
                        <a:rPr lang="en-US" sz="1300"/>
                        <a:t>D</a:t>
                      </a:r>
                    </a:p>
                  </a:txBody>
                  <a:tcPr/>
                </a:tc>
                <a:tc>
                  <a:txBody>
                    <a:bodyPr/>
                    <a:lstStyle/>
                    <a:p>
                      <a:r>
                        <a:rPr lang="en-US" sz="1300"/>
                        <a:t>Q</a:t>
                      </a:r>
                    </a:p>
                  </a:txBody>
                  <a:tcPr/>
                </a:tc>
                <a:extLst>
                  <a:ext uri="{0D108BD9-81ED-4DB2-BD59-A6C34878D82A}">
                    <a16:rowId xmlns:a16="http://schemas.microsoft.com/office/drawing/2014/main" val="97628190"/>
                  </a:ext>
                </a:extLst>
              </a:tr>
              <a:tr h="454195">
                <a:tc>
                  <a:txBody>
                    <a:bodyPr/>
                    <a:lstStyle/>
                    <a:p>
                      <a:r>
                        <a:rPr lang="en-US" sz="1300"/>
                        <a:t>E</a:t>
                      </a:r>
                    </a:p>
                  </a:txBody>
                  <a:tcPr/>
                </a:tc>
                <a:tc>
                  <a:txBody>
                    <a:bodyPr/>
                    <a:lstStyle/>
                    <a:p>
                      <a:r>
                        <a:rPr lang="en-US" sz="1300"/>
                        <a:t>R</a:t>
                      </a:r>
                    </a:p>
                  </a:txBody>
                  <a:tcPr/>
                </a:tc>
                <a:extLst>
                  <a:ext uri="{0D108BD9-81ED-4DB2-BD59-A6C34878D82A}">
                    <a16:rowId xmlns:a16="http://schemas.microsoft.com/office/drawing/2014/main" val="2819911068"/>
                  </a:ext>
                </a:extLst>
              </a:tr>
              <a:tr h="454195">
                <a:tc>
                  <a:txBody>
                    <a:bodyPr/>
                    <a:lstStyle/>
                    <a:p>
                      <a:r>
                        <a:rPr lang="en-US" sz="1300"/>
                        <a:t>F</a:t>
                      </a:r>
                    </a:p>
                  </a:txBody>
                  <a:tcPr/>
                </a:tc>
                <a:tc>
                  <a:txBody>
                    <a:bodyPr/>
                    <a:lstStyle/>
                    <a:p>
                      <a:r>
                        <a:rPr lang="en-US" sz="1300"/>
                        <a:t>S</a:t>
                      </a:r>
                    </a:p>
                  </a:txBody>
                  <a:tcPr/>
                </a:tc>
                <a:extLst>
                  <a:ext uri="{0D108BD9-81ED-4DB2-BD59-A6C34878D82A}">
                    <a16:rowId xmlns:a16="http://schemas.microsoft.com/office/drawing/2014/main" val="2859746286"/>
                  </a:ext>
                </a:extLst>
              </a:tr>
              <a:tr h="454195">
                <a:tc>
                  <a:txBody>
                    <a:bodyPr/>
                    <a:lstStyle/>
                    <a:p>
                      <a:r>
                        <a:rPr lang="en-US" sz="1300"/>
                        <a:t>G</a:t>
                      </a:r>
                    </a:p>
                  </a:txBody>
                  <a:tcPr/>
                </a:tc>
                <a:tc>
                  <a:txBody>
                    <a:bodyPr/>
                    <a:lstStyle/>
                    <a:p>
                      <a:r>
                        <a:rPr lang="en-US" sz="1300"/>
                        <a:t>T</a:t>
                      </a:r>
                    </a:p>
                  </a:txBody>
                  <a:tcPr/>
                </a:tc>
                <a:extLst>
                  <a:ext uri="{0D108BD9-81ED-4DB2-BD59-A6C34878D82A}">
                    <a16:rowId xmlns:a16="http://schemas.microsoft.com/office/drawing/2014/main" val="414871347"/>
                  </a:ext>
                </a:extLst>
              </a:tr>
              <a:tr h="454195">
                <a:tc>
                  <a:txBody>
                    <a:bodyPr/>
                    <a:lstStyle/>
                    <a:p>
                      <a:r>
                        <a:rPr lang="en-US" sz="1300"/>
                        <a:t>…..</a:t>
                      </a:r>
                    </a:p>
                  </a:txBody>
                  <a:tcPr/>
                </a:tc>
                <a:tc>
                  <a:txBody>
                    <a:bodyPr/>
                    <a:lstStyle/>
                    <a:p>
                      <a:r>
                        <a:rPr lang="en-US" sz="1300"/>
                        <a:t>…..</a:t>
                      </a:r>
                    </a:p>
                  </a:txBody>
                  <a:tcPr/>
                </a:tc>
                <a:extLst>
                  <a:ext uri="{0D108BD9-81ED-4DB2-BD59-A6C34878D82A}">
                    <a16:rowId xmlns:a16="http://schemas.microsoft.com/office/drawing/2014/main" val="76002344"/>
                  </a:ext>
                </a:extLst>
              </a:tr>
            </a:tbl>
          </a:graphicData>
        </a:graphic>
      </p:graphicFrame>
      <p:pic>
        <p:nvPicPr>
          <p:cNvPr id="8" name="Picture 7">
            <a:extLst>
              <a:ext uri="{FF2B5EF4-FFF2-40B4-BE49-F238E27FC236}">
                <a16:creationId xmlns:a16="http://schemas.microsoft.com/office/drawing/2014/main" id="{41774871-D72A-A842-B2BA-5D16BC59FA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1" y="3056354"/>
            <a:ext cx="3537284" cy="2619233"/>
          </a:xfrm>
          <a:prstGeom prst="rect">
            <a:avLst/>
          </a:prstGeom>
        </p:spPr>
      </p:pic>
    </p:spTree>
    <p:extLst>
      <p:ext uri="{BB962C8B-B14F-4D97-AF65-F5344CB8AC3E}">
        <p14:creationId xmlns:p14="http://schemas.microsoft.com/office/powerpoint/2010/main" val="3386447336"/>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D70F347552224CA9FCD92A2ABDFC2E" ma:contentTypeVersion="13" ma:contentTypeDescription="Create a new document." ma:contentTypeScope="" ma:versionID="0dfb52f3a413204fe32f660c39265861">
  <xsd:schema xmlns:xsd="http://www.w3.org/2001/XMLSchema" xmlns:xs="http://www.w3.org/2001/XMLSchema" xmlns:p="http://schemas.microsoft.com/office/2006/metadata/properties" xmlns:ns2="44a48a6e-8dc7-4b97-ba0a-40f9af9ba45d" xmlns:ns3="40e37b46-b04b-4700-9262-0426114df0e1" targetNamespace="http://schemas.microsoft.com/office/2006/metadata/properties" ma:root="true" ma:fieldsID="e7bcd54b54bf7724188fd45edce3cc46" ns2:_="" ns3:_="">
    <xsd:import namespace="44a48a6e-8dc7-4b97-ba0a-40f9af9ba45d"/>
    <xsd:import namespace="40e37b46-b04b-4700-9262-0426114df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48a6e-8dc7-4b97-ba0a-40f9af9ba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37b46-b04b-4700-9262-0426114df0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73BAA9-8CD7-4BC1-A450-F7E201B2EF1E}">
  <ds:schemaRefs>
    <ds:schemaRef ds:uri="http://schemas.microsoft.com/sharepoint/v3/contenttype/forms"/>
  </ds:schemaRefs>
</ds:datastoreItem>
</file>

<file path=customXml/itemProps2.xml><?xml version="1.0" encoding="utf-8"?>
<ds:datastoreItem xmlns:ds="http://schemas.openxmlformats.org/officeDocument/2006/customXml" ds:itemID="{C111347E-7F43-4709-9EBD-13FA6730600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43D7B1A-737C-4223-BF1D-7C711AFAC2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48a6e-8dc7-4b97-ba0a-40f9af9ba45d"/>
    <ds:schemaRef ds:uri="40e37b46-b04b-4700-9262-0426114df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HEE PPT - Master slide deck</Template>
  <TotalTime>8535</TotalTime>
  <Words>7687</Words>
  <Application>Microsoft Office PowerPoint</Application>
  <PresentationFormat>On-screen Show (4:3)</PresentationFormat>
  <Paragraphs>1014</Paragraphs>
  <Slides>58</Slides>
  <Notes>57</Notes>
  <HiddenSlides>1</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HEE PPT - Master slide deck</vt:lpstr>
      <vt:lpstr>Office Theme</vt:lpstr>
      <vt:lpstr>Notes for Organizers  and Trainers</vt:lpstr>
      <vt:lpstr>PowerPoint Presentation</vt:lpstr>
      <vt:lpstr>Aims  </vt:lpstr>
      <vt:lpstr>Objectives for the day – 1</vt:lpstr>
      <vt:lpstr>Objectives for the day - 2</vt:lpstr>
      <vt:lpstr>Programme for the day </vt:lpstr>
      <vt:lpstr>Introductions </vt:lpstr>
      <vt:lpstr>Ground rules</vt:lpstr>
      <vt:lpstr>1. The A to Z of good teaching</vt:lpstr>
      <vt:lpstr>1. ABC approach to good teaching</vt:lpstr>
      <vt:lpstr>Morning Coffee</vt:lpstr>
      <vt:lpstr>Programme for the day </vt:lpstr>
      <vt:lpstr>2. Large and small group work</vt:lpstr>
      <vt:lpstr>2. Large and small group work</vt:lpstr>
      <vt:lpstr>2. Large Group Teaching</vt:lpstr>
      <vt:lpstr>2. Large Group Teaching</vt:lpstr>
      <vt:lpstr>2. Large Group Teaching</vt:lpstr>
      <vt:lpstr>2. Large Group Teaching</vt:lpstr>
      <vt:lpstr>2. Large Group Teaching</vt:lpstr>
      <vt:lpstr>2. Large Group Teaching</vt:lpstr>
      <vt:lpstr>2. Small group teaching</vt:lpstr>
      <vt:lpstr>2. Small group teaching</vt:lpstr>
      <vt:lpstr>2. Small group teaching</vt:lpstr>
      <vt:lpstr>2. Small group teaching</vt:lpstr>
      <vt:lpstr>2. Small group teaching</vt:lpstr>
      <vt:lpstr>2. Small group teaching</vt:lpstr>
      <vt:lpstr>2. ABC approach to teaching</vt:lpstr>
      <vt:lpstr>2. Teaching planning</vt:lpstr>
      <vt:lpstr>Lunch</vt:lpstr>
      <vt:lpstr>Programme for the day </vt:lpstr>
      <vt:lpstr>3. Using questions </vt:lpstr>
      <vt:lpstr>3. Using questions </vt:lpstr>
      <vt:lpstr>3. Teaching practical skills - Maslow’s hierarchy of needs</vt:lpstr>
      <vt:lpstr>3. Teaching practical skills - Maslow’s hierarchy of needs</vt:lpstr>
      <vt:lpstr>3. Teaching practical skills - theory</vt:lpstr>
      <vt:lpstr>3. Teaching practical skills - theory</vt:lpstr>
      <vt:lpstr>3. Teaching practical skills</vt:lpstr>
      <vt:lpstr>3. Teaching practical skills </vt:lpstr>
      <vt:lpstr>3. Teaching practical skills</vt:lpstr>
      <vt:lpstr>3. Teaching practical skills</vt:lpstr>
      <vt:lpstr>3. Practice with BLS</vt:lpstr>
      <vt:lpstr>3. Practical skills – individual feedback</vt:lpstr>
      <vt:lpstr>3. Practical skills – individual feedback</vt:lpstr>
      <vt:lpstr>3. Practical skills – individual feedback</vt:lpstr>
      <vt:lpstr>3. Practical skills – feedback</vt:lpstr>
      <vt:lpstr>3. Practical skills – individual feedback</vt:lpstr>
      <vt:lpstr>3. Practice with BLS</vt:lpstr>
      <vt:lpstr>Afternoon Tea</vt:lpstr>
      <vt:lpstr>Programme for the day </vt:lpstr>
      <vt:lpstr>4. Managing learning</vt:lpstr>
      <vt:lpstr>4. Managing learning</vt:lpstr>
      <vt:lpstr>4. Managing learning </vt:lpstr>
      <vt:lpstr>4. Managing learning </vt:lpstr>
      <vt:lpstr>4. Managing learning</vt:lpstr>
      <vt:lpstr>Where to now?</vt:lpstr>
      <vt:lpstr>Reflection and review</vt:lpstr>
      <vt:lpstr>Confidence </vt:lpstr>
      <vt:lpstr>End of course!</vt:lpstr>
    </vt:vector>
  </TitlesOfParts>
  <Manager/>
  <Company>South West LETB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Elliott Anne (NHS South West)</dc:creator>
  <cp:keywords/>
  <dc:description/>
  <cp:lastModifiedBy>Michael O'Connor</cp:lastModifiedBy>
  <cp:revision>459</cp:revision>
  <cp:lastPrinted>2019-04-07T12:44:07Z</cp:lastPrinted>
  <dcterms:created xsi:type="dcterms:W3CDTF">2015-12-10T09:20:49Z</dcterms:created>
  <dcterms:modified xsi:type="dcterms:W3CDTF">2024-04-16T14:34:34Z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0x01010062D70F347552224CA9FCD92A2ABDFC2E</vt:lpwstr>
  </property>
  <property fmtid="{D5CDD505-2E9C-101B-9397-08002B2CF9AE}" pid="3" name="Order">
    <vt:r8>685200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